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A42B6A-FEC3-4DF2-8860-9FFC730F1CB4}" type="datetimeFigureOut">
              <a:rPr lang="en-US" smtClean="0"/>
              <a:pPr/>
              <a:t>7/28/2009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A42B6A-FEC3-4DF2-8860-9FFC730F1CB4}" type="datetimeFigureOut">
              <a:rPr lang="en-US" smtClean="0"/>
              <a:pPr/>
              <a:t>7/28/2009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A42B6A-FEC3-4DF2-8860-9FFC730F1CB4}" type="datetimeFigureOut">
              <a:rPr lang="en-US" smtClean="0"/>
              <a:pPr/>
              <a:t>7/28/2009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A42B6A-FEC3-4DF2-8860-9FFC730F1CB4}" type="datetimeFigureOut">
              <a:rPr lang="en-US" smtClean="0"/>
              <a:pPr/>
              <a:t>7/28/2009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A42B6A-FEC3-4DF2-8860-9FFC730F1CB4}" type="datetimeFigureOut">
              <a:rPr lang="en-US" smtClean="0"/>
              <a:pPr/>
              <a:t>7/28/2009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A42B6A-FEC3-4DF2-8860-9FFC730F1CB4}" type="datetimeFigureOut">
              <a:rPr lang="en-US" smtClean="0"/>
              <a:pPr/>
              <a:t>7/28/2009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A42B6A-FEC3-4DF2-8860-9FFC730F1CB4}" type="datetimeFigureOut">
              <a:rPr lang="en-US" smtClean="0"/>
              <a:pPr/>
              <a:t>7/28/2009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A42B6A-FEC3-4DF2-8860-9FFC730F1CB4}" type="datetimeFigureOut">
              <a:rPr lang="en-US" smtClean="0"/>
              <a:pPr/>
              <a:t>7/28/2009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A42B6A-FEC3-4DF2-8860-9FFC730F1CB4}" type="datetimeFigureOut">
              <a:rPr lang="en-US" smtClean="0"/>
              <a:pPr/>
              <a:t>7/28/2009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A42B6A-FEC3-4DF2-8860-9FFC730F1CB4}" type="datetimeFigureOut">
              <a:rPr lang="en-US" smtClean="0"/>
              <a:pPr/>
              <a:t>7/28/2009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A42B6A-FEC3-4DF2-8860-9FFC730F1CB4}" type="datetimeFigureOut">
              <a:rPr lang="en-US" smtClean="0"/>
              <a:pPr/>
              <a:t>7/28/2009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110572-9A3B-4064-9615-779C98C380C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42B6A-FEC3-4DF2-8860-9FFC730F1CB4}" type="datetimeFigureOut">
              <a:rPr lang="en-US" smtClean="0"/>
              <a:pPr/>
              <a:t>7/28/2009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110572-9A3B-4064-9615-779C98C380C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42910" y="928670"/>
            <a:ext cx="7772400" cy="2500330"/>
          </a:xfrm>
        </p:spPr>
        <p:txBody>
          <a:bodyPr>
            <a:normAutofit/>
          </a:bodyPr>
          <a:lstStyle/>
          <a:p>
            <a:r>
              <a:rPr lang="en-CA" dirty="0" smtClean="0"/>
              <a:t>BASIC ARABIC GRAMMER</a:t>
            </a:r>
            <a:br>
              <a:rPr lang="en-CA" dirty="0" smtClean="0"/>
            </a:br>
            <a:r>
              <a:rPr lang="en-CA" dirty="0" smtClean="0"/>
              <a:t>with </a:t>
            </a:r>
            <a:br>
              <a:rPr lang="en-CA" dirty="0" smtClean="0"/>
            </a:br>
            <a:r>
              <a:rPr lang="en-CA" dirty="0" smtClean="0"/>
              <a:t>QUR`ANIC EXAMPLES</a:t>
            </a:r>
            <a:endParaRPr lang="en-US" dirty="0"/>
          </a:p>
        </p:txBody>
      </p:sp>
      <p:sp>
        <p:nvSpPr>
          <p:cNvPr id="5" name="Subtitle 4"/>
          <p:cNvSpPr>
            <a:spLocks noGrp="1"/>
          </p:cNvSpPr>
          <p:nvPr>
            <p:ph type="subTitle" idx="1"/>
          </p:nvPr>
        </p:nvSpPr>
        <p:spPr/>
        <p:txBody>
          <a:bodyPr/>
          <a:lstStyle/>
          <a:p>
            <a:r>
              <a:rPr lang="en-CA" dirty="0" smtClean="0"/>
              <a:t>Department of </a:t>
            </a:r>
            <a:r>
              <a:rPr lang="en-CA" dirty="0" err="1" smtClean="0"/>
              <a:t>T`alim</a:t>
            </a:r>
            <a:r>
              <a:rPr lang="en-CA" dirty="0" smtClean="0"/>
              <a:t>-ul-Qur`an</a:t>
            </a:r>
          </a:p>
          <a:p>
            <a:r>
              <a:rPr lang="en-CA" dirty="0" smtClean="0"/>
              <a:t>Ahmadiyya Muslim Jama`at</a:t>
            </a:r>
          </a:p>
          <a:p>
            <a:r>
              <a:rPr lang="en-CA" dirty="0" smtClean="0"/>
              <a:t>Canada</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400" b="0" i="0" u="none" strike="noStrike" kern="1200" cap="none" spc="0" normalizeH="0" baseline="0" noProof="0" smtClean="0">
                <a:ln>
                  <a:noFill/>
                </a:ln>
                <a:solidFill>
                  <a:schemeClr val="tx1"/>
                </a:solidFill>
                <a:effectLst/>
                <a:uLnTx/>
                <a:uFillTx/>
                <a:latin typeface="+mj-lt"/>
                <a:ea typeface="+mj-ea"/>
                <a:cs typeface="+mj-cs"/>
              </a:rPr>
              <a:t>ATTACHED PRONOUNS </a:t>
            </a:r>
            <a:r>
              <a:rPr kumimoji="0" lang="ur-PK" sz="4400" b="0" i="0" u="none" strike="noStrike" kern="1200" cap="none" spc="0" normalizeH="0" baseline="0" noProof="0" smtClean="0">
                <a:ln>
                  <a:noFill/>
                </a:ln>
                <a:solidFill>
                  <a:schemeClr val="tx1"/>
                </a:solidFill>
                <a:effectLst/>
                <a:uLnTx/>
                <a:uFillTx/>
                <a:latin typeface="Al_Mushaf" pitchFamily="2" charset="-78"/>
                <a:ea typeface="+mj-ea"/>
                <a:cs typeface="Al_Mushaf" pitchFamily="2" charset="-78"/>
              </a:rPr>
              <a:t>ضمیر متصل</a:t>
            </a:r>
            <a:endParaRPr kumimoji="0" lang="en-US" sz="4400" b="0" i="0" u="none" strike="noStrike" kern="1200" cap="none" spc="0" normalizeH="0" baseline="0" noProof="0" dirty="0" smtClean="0">
              <a:ln>
                <a:noFill/>
              </a:ln>
              <a:solidFill>
                <a:schemeClr val="tx1"/>
              </a:solidFill>
              <a:effectLst/>
              <a:uLnTx/>
              <a:uFillTx/>
              <a:latin typeface="Al_Mushaf" pitchFamily="2" charset="-78"/>
              <a:ea typeface="+mj-ea"/>
              <a:cs typeface="Al_Mushaf" pitchFamily="2" charset="-78"/>
            </a:endParaRPr>
          </a:p>
        </p:txBody>
      </p:sp>
      <p:graphicFrame>
        <p:nvGraphicFramePr>
          <p:cNvPr id="3" name="Content Placeholder 3"/>
          <p:cNvGraphicFramePr>
            <a:graphicFrameLocks/>
          </p:cNvGraphicFramePr>
          <p:nvPr/>
        </p:nvGraphicFramePr>
        <p:xfrm>
          <a:off x="428596" y="2071678"/>
          <a:ext cx="8229600" cy="3904134"/>
        </p:xfrm>
        <a:graphic>
          <a:graphicData uri="http://schemas.openxmlformats.org/drawingml/2006/table">
            <a:tbl>
              <a:tblPr firstRow="1" bandRow="1">
                <a:tableStyleId>{5C22544A-7EE6-4342-B048-85BDC9FD1C3A}</a:tableStyleId>
              </a:tblPr>
              <a:tblGrid>
                <a:gridCol w="857256"/>
                <a:gridCol w="928694"/>
                <a:gridCol w="1000132"/>
                <a:gridCol w="928694"/>
                <a:gridCol w="4514824"/>
              </a:tblGrid>
              <a:tr h="483540">
                <a:tc>
                  <a:txBody>
                    <a:bodyPr/>
                    <a:lstStyle/>
                    <a:p>
                      <a:r>
                        <a:rPr lang="en-CA" dirty="0" smtClean="0"/>
                        <a:t>Person</a:t>
                      </a:r>
                      <a:endParaRPr lang="en-US" dirty="0"/>
                    </a:p>
                  </a:txBody>
                  <a:tcPr/>
                </a:tc>
                <a:tc>
                  <a:txBody>
                    <a:bodyPr/>
                    <a:lstStyle/>
                    <a:p>
                      <a:r>
                        <a:rPr lang="en-CA" dirty="0" smtClean="0"/>
                        <a:t>Gender</a:t>
                      </a:r>
                      <a:endParaRPr lang="en-US" dirty="0"/>
                    </a:p>
                  </a:txBody>
                  <a:tcPr/>
                </a:tc>
                <a:tc>
                  <a:txBody>
                    <a:bodyPr/>
                    <a:lstStyle/>
                    <a:p>
                      <a:r>
                        <a:rPr lang="en-CA" dirty="0" smtClean="0"/>
                        <a:t>No</a:t>
                      </a:r>
                      <a:endParaRPr lang="en-US" dirty="0"/>
                    </a:p>
                  </a:txBody>
                  <a:tcPr/>
                </a:tc>
                <a:tc>
                  <a:txBody>
                    <a:bodyPr/>
                    <a:lstStyle/>
                    <a:p>
                      <a:r>
                        <a:rPr lang="en-CA" dirty="0" smtClean="0"/>
                        <a:t>Pronoun</a:t>
                      </a:r>
                      <a:endParaRPr lang="en-US" dirty="0"/>
                    </a:p>
                  </a:txBody>
                  <a:tcPr/>
                </a:tc>
                <a:tc>
                  <a:txBody>
                    <a:bodyPr/>
                    <a:lstStyle/>
                    <a:p>
                      <a:r>
                        <a:rPr lang="en-CA" dirty="0" smtClean="0"/>
                        <a:t>Example</a:t>
                      </a:r>
                      <a:endParaRPr lang="en-US" dirty="0"/>
                    </a:p>
                  </a:txBody>
                  <a:tcPr/>
                </a:tc>
              </a:tr>
              <a:tr h="520957">
                <a:tc rowSpan="2">
                  <a:txBody>
                    <a:bodyPr/>
                    <a:lstStyle/>
                    <a:p>
                      <a:endParaRPr lang="en-CA" sz="2000" dirty="0" smtClean="0"/>
                    </a:p>
                    <a:p>
                      <a:endParaRPr lang="en-CA" sz="2000" dirty="0" smtClean="0"/>
                    </a:p>
                    <a:p>
                      <a:endParaRPr lang="en-CA" sz="2000" dirty="0" smtClean="0"/>
                    </a:p>
                    <a:p>
                      <a:r>
                        <a:rPr lang="en-CA" sz="2000" dirty="0" smtClean="0"/>
                        <a:t>1st</a:t>
                      </a:r>
                      <a:endParaRPr lang="en-US" sz="2000" dirty="0"/>
                    </a:p>
                  </a:txBody>
                  <a:tcPr/>
                </a:tc>
                <a:tc rowSpan="2">
                  <a:txBody>
                    <a:bodyPr/>
                    <a:lstStyle/>
                    <a:p>
                      <a:endParaRPr lang="en-CA" sz="2000" dirty="0" smtClean="0"/>
                    </a:p>
                    <a:p>
                      <a:endParaRPr lang="en-CA" sz="2000" dirty="0" smtClean="0"/>
                    </a:p>
                    <a:p>
                      <a:endParaRPr lang="en-CA" sz="2000" dirty="0" smtClean="0"/>
                    </a:p>
                    <a:p>
                      <a:r>
                        <a:rPr lang="en-CA" sz="2000" dirty="0" smtClean="0"/>
                        <a:t>M  </a:t>
                      </a:r>
                      <a:r>
                        <a:rPr lang="ur-PK" sz="2000" dirty="0" smtClean="0"/>
                        <a:t>/</a:t>
                      </a:r>
                      <a:r>
                        <a:rPr lang="en-CA" sz="2000" dirty="0" smtClean="0"/>
                        <a:t> F</a:t>
                      </a:r>
                      <a:endParaRPr lang="en-US" sz="2000" dirty="0"/>
                    </a:p>
                    <a:p>
                      <a:endParaRPr lang="en-CA" sz="2000" dirty="0" smtClean="0"/>
                    </a:p>
                    <a:p>
                      <a:endParaRPr lang="en-US" sz="2000" dirty="0"/>
                    </a:p>
                  </a:txBody>
                  <a:tcPr/>
                </a:tc>
                <a:tc>
                  <a:txBody>
                    <a:bodyPr/>
                    <a:lstStyle/>
                    <a:p>
                      <a:endParaRPr lang="en-CA" sz="2000" dirty="0" smtClean="0"/>
                    </a:p>
                    <a:p>
                      <a:r>
                        <a:rPr lang="en-CA" sz="2000" dirty="0" err="1" smtClean="0"/>
                        <a:t>Sr</a:t>
                      </a:r>
                      <a:endParaRPr lang="en-US" sz="2000" dirty="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My               </a:t>
                      </a:r>
                      <a:r>
                        <a:rPr lang="ur-PK" sz="2000" dirty="0" smtClean="0">
                          <a:latin typeface="Al_Mushaf"/>
                          <a:ea typeface="Calibri"/>
                          <a:cs typeface="Al_Mushaf"/>
                        </a:rPr>
                        <a:t>ي</a:t>
                      </a:r>
                      <a:endParaRPr lang="en-US" sz="2000" dirty="0">
                        <a:latin typeface="Calibri"/>
                        <a:ea typeface="Calibri"/>
                        <a:cs typeface="Arial"/>
                      </a:endParaRPr>
                    </a:p>
                  </a:txBody>
                  <a:tcPr marL="68580" marR="68580" marT="0" marB="0"/>
                </a:tc>
                <a:tc>
                  <a:txBody>
                    <a:bodyPr/>
                    <a:lstStyle/>
                    <a:p>
                      <a:pPr marL="0" marR="0" algn="r" rtl="1">
                        <a:lnSpc>
                          <a:spcPct val="115000"/>
                        </a:lnSpc>
                        <a:spcBef>
                          <a:spcPts val="0"/>
                        </a:spcBef>
                        <a:spcAft>
                          <a:spcPts val="1000"/>
                        </a:spcAft>
                      </a:pPr>
                      <a:r>
                        <a:rPr lang="ar-SA" sz="1600" dirty="0">
                          <a:latin typeface="Verdana"/>
                          <a:ea typeface="Calibri"/>
                          <a:cs typeface="Arial"/>
                        </a:rPr>
                        <a:t>[6:163]</a:t>
                      </a:r>
                      <a:r>
                        <a:rPr lang="ar-SA" sz="2400" dirty="0">
                          <a:latin typeface="Verdana"/>
                          <a:ea typeface="Calibri"/>
                          <a:cs typeface="Arial"/>
                        </a:rPr>
                        <a:t> </a:t>
                      </a:r>
                      <a:r>
                        <a:rPr lang="ar-SA" sz="2400" dirty="0">
                          <a:latin typeface="Calibri"/>
                          <a:ea typeface="Calibri"/>
                          <a:cs typeface="_PDMS_Saleem_QuranFont"/>
                        </a:rPr>
                        <a:t>قُلْ اِنَّ </a:t>
                      </a:r>
                      <a:r>
                        <a:rPr lang="ar-SA" sz="2400" dirty="0">
                          <a:solidFill>
                            <a:srgbClr val="FF0000"/>
                          </a:solidFill>
                          <a:latin typeface="Calibri"/>
                          <a:ea typeface="Calibri"/>
                          <a:cs typeface="_PDMS_Saleem_QuranFont"/>
                        </a:rPr>
                        <a:t>صَلَاتِىْ</a:t>
                      </a:r>
                      <a:r>
                        <a:rPr lang="ar-SA" sz="2400" dirty="0">
                          <a:latin typeface="Calibri"/>
                          <a:ea typeface="Calibri"/>
                          <a:cs typeface="_PDMS_Saleem_QuranFont"/>
                        </a:rPr>
                        <a:t> وَ</a:t>
                      </a:r>
                      <a:r>
                        <a:rPr lang="ar-SA" sz="2400" dirty="0">
                          <a:solidFill>
                            <a:srgbClr val="FF0000"/>
                          </a:solidFill>
                          <a:latin typeface="Calibri"/>
                          <a:ea typeface="Calibri"/>
                          <a:cs typeface="_PDMS_Saleem_QuranFont"/>
                        </a:rPr>
                        <a:t>نُسُكِىْ </a:t>
                      </a:r>
                      <a:r>
                        <a:rPr lang="ar-SA" sz="2400" dirty="0">
                          <a:latin typeface="Calibri"/>
                          <a:ea typeface="Calibri"/>
                          <a:cs typeface="_PDMS_Saleem_QuranFont"/>
                        </a:rPr>
                        <a:t>وَ </a:t>
                      </a:r>
                      <a:r>
                        <a:rPr lang="ar-SA" sz="2400" dirty="0">
                          <a:solidFill>
                            <a:srgbClr val="FF0000"/>
                          </a:solidFill>
                          <a:latin typeface="Calibri"/>
                          <a:ea typeface="Calibri"/>
                          <a:cs typeface="_PDMS_Saleem_QuranFont"/>
                        </a:rPr>
                        <a:t>مَحْيَاىَ</a:t>
                      </a:r>
                      <a:r>
                        <a:rPr lang="ar-SA" sz="2400" dirty="0">
                          <a:latin typeface="Calibri"/>
                          <a:ea typeface="Calibri"/>
                          <a:cs typeface="_PDMS_Saleem_QuranFont"/>
                        </a:rPr>
                        <a:t> وَ</a:t>
                      </a:r>
                      <a:r>
                        <a:rPr lang="ar-SA" sz="2400" dirty="0">
                          <a:solidFill>
                            <a:srgbClr val="FF0000"/>
                          </a:solidFill>
                          <a:latin typeface="Calibri"/>
                          <a:ea typeface="Calibri"/>
                          <a:cs typeface="_PDMS_Saleem_QuranFont"/>
                        </a:rPr>
                        <a:t>مَمَاتِىْ</a:t>
                      </a:r>
                      <a:r>
                        <a:rPr lang="ar-SA" sz="2400" dirty="0">
                          <a:latin typeface="Calibri"/>
                          <a:ea typeface="Calibri"/>
                          <a:cs typeface="_PDMS_Saleem_QuranFont"/>
                        </a:rPr>
                        <a:t> لِلّٰهِ رَبِّ الْعٰلَمِيْنَۙ</a:t>
                      </a:r>
                      <a:r>
                        <a:rPr lang="ar-SA" sz="2400" dirty="0" smtClean="0">
                          <a:latin typeface="Calibri"/>
                          <a:ea typeface="Calibri"/>
                          <a:cs typeface="_PDMS_Saleem_QuranFont"/>
                        </a:rPr>
                        <a:t>‏</a:t>
                      </a:r>
                      <a:endParaRPr lang="en-CA" sz="2400" dirty="0" smtClean="0">
                        <a:latin typeface="Calibri"/>
                        <a:ea typeface="Calibri"/>
                        <a:cs typeface="_PDMS_Saleem_QuranFont"/>
                      </a:endParaRPr>
                    </a:p>
                    <a:p>
                      <a:pPr marL="0" marR="0" algn="r" rtl="1">
                        <a:lnSpc>
                          <a:spcPct val="115000"/>
                        </a:lnSpc>
                        <a:spcBef>
                          <a:spcPts val="0"/>
                        </a:spcBef>
                        <a:spcAft>
                          <a:spcPts val="1000"/>
                        </a:spcAft>
                      </a:pPr>
                      <a:endParaRPr lang="en-CA" sz="1800" dirty="0" smtClean="0">
                        <a:latin typeface="Calibri"/>
                        <a:ea typeface="Calibri"/>
                        <a:cs typeface="_PDMS_Saleem_QuranFont"/>
                      </a:endParaRPr>
                    </a:p>
                    <a:p>
                      <a:pPr marL="0" marR="0" algn="r" rtl="1">
                        <a:lnSpc>
                          <a:spcPct val="115000"/>
                        </a:lnSpc>
                        <a:spcBef>
                          <a:spcPts val="0"/>
                        </a:spcBef>
                        <a:spcAft>
                          <a:spcPts val="1000"/>
                        </a:spcAft>
                      </a:pPr>
                      <a:endParaRPr lang="en-CA" sz="1800" dirty="0" smtClean="0">
                        <a:latin typeface="Calibri"/>
                        <a:ea typeface="Calibri"/>
                        <a:cs typeface="_PDMS_Saleem_QuranFont"/>
                      </a:endParaRPr>
                    </a:p>
                    <a:p>
                      <a:pPr marL="0" marR="0" algn="r" rtl="1">
                        <a:lnSpc>
                          <a:spcPct val="115000"/>
                        </a:lnSpc>
                        <a:spcBef>
                          <a:spcPts val="0"/>
                        </a:spcBef>
                        <a:spcAft>
                          <a:spcPts val="1000"/>
                        </a:spcAft>
                      </a:pPr>
                      <a:endParaRPr lang="en-US" sz="1100" dirty="0">
                        <a:latin typeface="Calibri"/>
                        <a:ea typeface="Calibri"/>
                        <a:cs typeface="Arial"/>
                      </a:endParaRPr>
                    </a:p>
                  </a:txBody>
                  <a:tcPr marL="68580" marR="68580" marT="0" marB="0"/>
                </a:tc>
              </a:tr>
              <a:tr h="1638708">
                <a:tc vMerge="1">
                  <a:txBody>
                    <a:bodyPr/>
                    <a:lstStyle/>
                    <a:p>
                      <a:endParaRPr lang="en-US" dirty="0"/>
                    </a:p>
                  </a:txBody>
                  <a:tcPr/>
                </a:tc>
                <a:tc vMerge="1">
                  <a:txBody>
                    <a:bodyPr/>
                    <a:lstStyle/>
                    <a:p>
                      <a:endParaRPr lang="en-US"/>
                    </a:p>
                  </a:txBody>
                  <a:tcPr/>
                </a:tc>
                <a:tc>
                  <a:txBody>
                    <a:bodyPr/>
                    <a:lstStyle/>
                    <a:p>
                      <a:r>
                        <a:rPr lang="en-CA" sz="2000" dirty="0" smtClean="0"/>
                        <a:t>Dl / Pl</a:t>
                      </a:r>
                      <a:endParaRPr lang="en-US" sz="2000" dirty="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our     </a:t>
                      </a:r>
                      <a:r>
                        <a:rPr lang="ur-PK" sz="2000" dirty="0" smtClean="0">
                          <a:latin typeface="Al_Mushaf"/>
                          <a:ea typeface="Calibri"/>
                          <a:cs typeface="Al_Mushaf"/>
                        </a:rPr>
                        <a:t>نَا</a:t>
                      </a:r>
                      <a:endParaRPr lang="en-US" sz="2000" dirty="0">
                        <a:latin typeface="Calibri"/>
                        <a:ea typeface="Calibri"/>
                        <a:cs typeface="Arial"/>
                      </a:endParaRPr>
                    </a:p>
                  </a:txBody>
                  <a:tcPr marL="68580" marR="68580" marT="0" marB="0"/>
                </a:tc>
                <a:tc>
                  <a:txBody>
                    <a:bodyPr/>
                    <a:lstStyle/>
                    <a:p>
                      <a:pPr marL="0" marR="0" algn="r" rtl="1">
                        <a:lnSpc>
                          <a:spcPct val="115000"/>
                        </a:lnSpc>
                        <a:spcBef>
                          <a:spcPts val="0"/>
                        </a:spcBef>
                        <a:spcAft>
                          <a:spcPts val="1000"/>
                        </a:spcAft>
                      </a:pPr>
                      <a:r>
                        <a:rPr lang="ar-SA" sz="1400" dirty="0">
                          <a:latin typeface="Verdana"/>
                          <a:ea typeface="Calibri"/>
                          <a:cs typeface="Arial"/>
                        </a:rPr>
                        <a:t>[3:62]</a:t>
                      </a:r>
                      <a:r>
                        <a:rPr lang="ar-SA" sz="2400" dirty="0">
                          <a:latin typeface="Verdana"/>
                          <a:ea typeface="Calibri"/>
                          <a:cs typeface="Arial"/>
                        </a:rPr>
                        <a:t> </a:t>
                      </a:r>
                      <a:r>
                        <a:rPr lang="ar-SA" sz="2400" dirty="0">
                          <a:latin typeface="Calibri"/>
                          <a:ea typeface="Calibri"/>
                          <a:cs typeface="_PDMS_Saleem_QuranFont"/>
                        </a:rPr>
                        <a:t> فَقُلْ تَعَالَوْا نَدْعُ</a:t>
                      </a:r>
                      <a:r>
                        <a:rPr lang="ar-SA" sz="2400" dirty="0">
                          <a:solidFill>
                            <a:srgbClr val="FF0000"/>
                          </a:solidFill>
                          <a:latin typeface="Calibri"/>
                          <a:ea typeface="Calibri"/>
                          <a:cs typeface="_PDMS_Saleem_QuranFont"/>
                        </a:rPr>
                        <a:t> اَبْنَآءَنَا</a:t>
                      </a:r>
                      <a:r>
                        <a:rPr lang="ar-SA" sz="2400" dirty="0">
                          <a:latin typeface="Calibri"/>
                          <a:ea typeface="Calibri"/>
                          <a:cs typeface="_PDMS_Saleem_QuranFont"/>
                        </a:rPr>
                        <a:t> وَاَبْنَآءَكُمْ وَ</a:t>
                      </a:r>
                      <a:r>
                        <a:rPr lang="ar-SA" sz="2400" dirty="0">
                          <a:solidFill>
                            <a:srgbClr val="FF0000"/>
                          </a:solidFill>
                          <a:latin typeface="Calibri"/>
                          <a:ea typeface="Calibri"/>
                          <a:cs typeface="_PDMS_Saleem_QuranFont"/>
                        </a:rPr>
                        <a:t>نِسَآءَنَا</a:t>
                      </a:r>
                      <a:r>
                        <a:rPr lang="ar-SA" sz="2400" dirty="0">
                          <a:latin typeface="Calibri"/>
                          <a:ea typeface="Calibri"/>
                          <a:cs typeface="_PDMS_Saleem_QuranFont"/>
                        </a:rPr>
                        <a:t> وَنِسَآءَكُمْ </a:t>
                      </a:r>
                      <a:endParaRPr lang="en-US" sz="14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fontScale="90000"/>
          </a:bodyPr>
          <a:lstStyle/>
          <a:p>
            <a:r>
              <a:rPr lang="en-CA" dirty="0" smtClean="0"/>
              <a:t>SEPARATE PRONOUNS</a:t>
            </a:r>
            <a:r>
              <a:rPr lang="ur-PK" dirty="0" smtClean="0"/>
              <a:t>     </a:t>
            </a:r>
            <a:r>
              <a:rPr lang="en-CA" dirty="0" smtClean="0">
                <a:latin typeface="Al_Mushaf" pitchFamily="2" charset="-78"/>
                <a:cs typeface="Al_Mushaf" pitchFamily="2" charset="-78"/>
              </a:rPr>
              <a:t> </a:t>
            </a:r>
            <a:r>
              <a:rPr lang="ur-PK" dirty="0" smtClean="0">
                <a:latin typeface="Al_Mushaf" pitchFamily="2" charset="-78"/>
                <a:cs typeface="Al_Mushaf" pitchFamily="2" charset="-78"/>
              </a:rPr>
              <a:t>ضمیر منفصل</a:t>
            </a:r>
            <a:endParaRPr lang="en-US" dirty="0">
              <a:latin typeface="Al_Mushaf" pitchFamily="2" charset="-78"/>
              <a:cs typeface="Al_Mushaf" pitchFamily="2" charset="-78"/>
            </a:endParaRPr>
          </a:p>
        </p:txBody>
      </p:sp>
      <p:graphicFrame>
        <p:nvGraphicFramePr>
          <p:cNvPr id="4" name="Content Placeholder 3"/>
          <p:cNvGraphicFramePr>
            <a:graphicFrameLocks noGrp="1"/>
          </p:cNvGraphicFramePr>
          <p:nvPr>
            <p:ph idx="1"/>
          </p:nvPr>
        </p:nvGraphicFramePr>
        <p:xfrm>
          <a:off x="428596" y="1142984"/>
          <a:ext cx="8313773" cy="5486400"/>
        </p:xfrm>
        <a:graphic>
          <a:graphicData uri="http://schemas.openxmlformats.org/drawingml/2006/table">
            <a:tbl>
              <a:tblPr firstRow="1" bandRow="1">
                <a:tableStyleId>{5C22544A-7EE6-4342-B048-85BDC9FD1C3A}</a:tableStyleId>
              </a:tblPr>
              <a:tblGrid>
                <a:gridCol w="1025637"/>
                <a:gridCol w="946742"/>
                <a:gridCol w="867847"/>
                <a:gridCol w="1735694"/>
                <a:gridCol w="3737853"/>
              </a:tblGrid>
              <a:tr h="348616">
                <a:tc>
                  <a:txBody>
                    <a:bodyPr/>
                    <a:lstStyle/>
                    <a:p>
                      <a:r>
                        <a:rPr lang="en-CA" dirty="0" smtClean="0"/>
                        <a:t>Person</a:t>
                      </a:r>
                      <a:endParaRPr lang="en-US" dirty="0"/>
                    </a:p>
                  </a:txBody>
                  <a:tcPr/>
                </a:tc>
                <a:tc>
                  <a:txBody>
                    <a:bodyPr/>
                    <a:lstStyle/>
                    <a:p>
                      <a:r>
                        <a:rPr lang="en-CA" dirty="0" smtClean="0"/>
                        <a:t>Gender</a:t>
                      </a:r>
                      <a:endParaRPr lang="en-US" dirty="0"/>
                    </a:p>
                  </a:txBody>
                  <a:tcPr/>
                </a:tc>
                <a:tc>
                  <a:txBody>
                    <a:bodyPr/>
                    <a:lstStyle/>
                    <a:p>
                      <a:r>
                        <a:rPr lang="en-CA" dirty="0" smtClean="0"/>
                        <a:t>No</a:t>
                      </a:r>
                      <a:endParaRPr lang="en-US" dirty="0"/>
                    </a:p>
                  </a:txBody>
                  <a:tcPr/>
                </a:tc>
                <a:tc>
                  <a:txBody>
                    <a:bodyPr/>
                    <a:lstStyle/>
                    <a:p>
                      <a:r>
                        <a:rPr lang="en-CA" dirty="0" smtClean="0"/>
                        <a:t>Pronoun</a:t>
                      </a:r>
                      <a:endParaRPr lang="en-US" dirty="0"/>
                    </a:p>
                  </a:txBody>
                  <a:tcPr/>
                </a:tc>
                <a:tc>
                  <a:txBody>
                    <a:bodyPr/>
                    <a:lstStyle/>
                    <a:p>
                      <a:r>
                        <a:rPr lang="en-CA" dirty="0" smtClean="0"/>
                        <a:t>Example</a:t>
                      </a:r>
                      <a:endParaRPr lang="en-US" dirty="0"/>
                    </a:p>
                  </a:txBody>
                  <a:tcPr/>
                </a:tc>
              </a:tr>
              <a:tr h="348616">
                <a:tc>
                  <a:txBody>
                    <a:bodyPr/>
                    <a:lstStyle/>
                    <a:p>
                      <a:r>
                        <a:rPr lang="en-CA" dirty="0" smtClean="0"/>
                        <a:t>3</a:t>
                      </a:r>
                      <a:r>
                        <a:rPr lang="en-CA" baseline="30000" dirty="0" smtClean="0"/>
                        <a:t>rd</a:t>
                      </a:r>
                      <a:endParaRPr lang="en-US" dirty="0"/>
                    </a:p>
                  </a:txBody>
                  <a:tcPr/>
                </a:tc>
                <a:tc>
                  <a:txBody>
                    <a:bodyPr/>
                    <a:lstStyle/>
                    <a:p>
                      <a:r>
                        <a:rPr lang="en-CA" dirty="0" smtClean="0"/>
                        <a:t>M</a:t>
                      </a:r>
                      <a:endParaRPr lang="en-US" dirty="0"/>
                    </a:p>
                  </a:txBody>
                  <a:tcPr/>
                </a:tc>
                <a:tc>
                  <a:txBody>
                    <a:bodyPr/>
                    <a:lstStyle/>
                    <a:p>
                      <a:r>
                        <a:rPr lang="en-CA" dirty="0" err="1" smtClean="0"/>
                        <a:t>Sr</a:t>
                      </a:r>
                      <a:endParaRPr lang="en-US" dirty="0"/>
                    </a:p>
                  </a:txBody>
                  <a:tcPr/>
                </a:tc>
                <a:tc>
                  <a:txBody>
                    <a:bodyPr/>
                    <a:lstStyle/>
                    <a:p>
                      <a:r>
                        <a:rPr lang="en-CA" dirty="0" smtClean="0">
                          <a:latin typeface="Al_Mushaf" pitchFamily="2" charset="-78"/>
                          <a:cs typeface="Al_Mushaf" pitchFamily="2" charset="-78"/>
                        </a:rPr>
                        <a:t>He                                                              </a:t>
                      </a:r>
                      <a:r>
                        <a:rPr lang="ur-PK" dirty="0" smtClean="0">
                          <a:latin typeface="Al_Mushaf" pitchFamily="2" charset="-78"/>
                          <a:cs typeface="Al_Mushaf" pitchFamily="2" charset="-78"/>
                        </a:rPr>
                        <a:t> ھ</a:t>
                      </a:r>
                      <a:r>
                        <a:rPr lang="ur-PK" dirty="0" smtClean="0">
                          <a:latin typeface="Al_Mushaf"/>
                          <a:cs typeface="Al_Mushaf"/>
                        </a:rPr>
                        <a:t>ُ</a:t>
                      </a:r>
                      <a:r>
                        <a:rPr lang="ur-PK" dirty="0" smtClean="0">
                          <a:latin typeface="Al_Mushaf" pitchFamily="2" charset="-78"/>
                          <a:cs typeface="Al_Mushaf" pitchFamily="2" charset="-78"/>
                        </a:rPr>
                        <a:t>و</a:t>
                      </a:r>
                      <a:r>
                        <a:rPr lang="ur-PK" dirty="0" smtClean="0">
                          <a:latin typeface="Al_Mushaf"/>
                          <a:cs typeface="Al_Mushaf"/>
                        </a:rPr>
                        <a:t>َ</a:t>
                      </a:r>
                      <a:r>
                        <a:rPr lang="ur-PK" dirty="0" smtClean="0">
                          <a:latin typeface="Al_Mushaf" pitchFamily="2" charset="-78"/>
                          <a:cs typeface="Al_Mushaf" pitchFamily="2" charset="-78"/>
                        </a:rPr>
                        <a:t>  </a:t>
                      </a:r>
                      <a:r>
                        <a:rPr lang="en-CA" dirty="0" smtClean="0">
                          <a:latin typeface="Al_Mushaf" pitchFamily="2" charset="-78"/>
                          <a:cs typeface="Al_Mushaf" pitchFamily="2" charset="-78"/>
                        </a:rPr>
                        <a:t>  </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[2:30] </a:t>
                      </a:r>
                      <a:r>
                        <a:rPr lang="ar-SA" sz="1800" kern="1200" dirty="0" smtClean="0">
                          <a:solidFill>
                            <a:srgbClr val="FF0000"/>
                          </a:solidFill>
                          <a:latin typeface="Al_Mushaf" pitchFamily="2" charset="-78"/>
                          <a:ea typeface="+mn-ea"/>
                          <a:cs typeface="Al_Mushaf" pitchFamily="2" charset="-78"/>
                        </a:rPr>
                        <a:t>هُوَ </a:t>
                      </a:r>
                      <a:r>
                        <a:rPr lang="ar-SA" sz="1800" kern="1200" dirty="0" smtClean="0">
                          <a:solidFill>
                            <a:schemeClr val="dk1"/>
                          </a:solidFill>
                          <a:latin typeface="Al_Mushaf" pitchFamily="2" charset="-78"/>
                          <a:ea typeface="+mn-ea"/>
                          <a:cs typeface="Al_Mushaf" pitchFamily="2" charset="-78"/>
                        </a:rPr>
                        <a:t>الَّذِىْ خَلَقَ لَـكُمْ مَّا فِىْ الْاَرْضِ جَمِيْعًا</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Dl</a:t>
                      </a:r>
                      <a:endParaRPr lang="en-US" dirty="0"/>
                    </a:p>
                  </a:txBody>
                  <a:tcPr/>
                </a:tc>
                <a:tc>
                  <a:txBody>
                    <a:bodyPr/>
                    <a:lstStyle/>
                    <a:p>
                      <a:r>
                        <a:rPr lang="en-CA" dirty="0" smtClean="0">
                          <a:latin typeface="Al_Mushaf" pitchFamily="2" charset="-78"/>
                          <a:cs typeface="Al_Mushaf" pitchFamily="2" charset="-78"/>
                        </a:rPr>
                        <a:t>They </a:t>
                      </a:r>
                      <a:r>
                        <a:rPr lang="en-CA" baseline="0" dirty="0" smtClean="0">
                          <a:latin typeface="Al_Mushaf" pitchFamily="2" charset="-78"/>
                          <a:cs typeface="Al_Mushaf" pitchFamily="2" charset="-78"/>
                        </a:rPr>
                        <a:t> (2)                     </a:t>
                      </a:r>
                      <a:r>
                        <a:rPr lang="ur-PK" baseline="0" dirty="0" smtClean="0">
                          <a:latin typeface="Al_Mushaf" pitchFamily="2" charset="-78"/>
                          <a:cs typeface="Al_Mushaf" pitchFamily="2" charset="-78"/>
                        </a:rPr>
                        <a:t> ھ</a:t>
                      </a:r>
                      <a:r>
                        <a:rPr lang="ur-PK" baseline="0" dirty="0" smtClean="0">
                          <a:latin typeface="Al_Mushaf"/>
                          <a:cs typeface="Al_Mushaf"/>
                        </a:rPr>
                        <a:t>ُ</a:t>
                      </a:r>
                      <a:r>
                        <a:rPr lang="ur-PK" baseline="0" dirty="0" smtClean="0">
                          <a:latin typeface="Al_Mushaf" pitchFamily="2" charset="-78"/>
                          <a:cs typeface="Al_Mushaf" pitchFamily="2" charset="-78"/>
                        </a:rPr>
                        <a:t>م</a:t>
                      </a:r>
                      <a:r>
                        <a:rPr lang="ur-PK" baseline="0" dirty="0" smtClean="0">
                          <a:latin typeface="Al_Mushaf"/>
                          <a:cs typeface="Al_Mushaf"/>
                        </a:rPr>
                        <a:t>َ</a:t>
                      </a:r>
                      <a:r>
                        <a:rPr lang="ur-PK" baseline="0" dirty="0" smtClean="0">
                          <a:latin typeface="Al_Mushaf" pitchFamily="2" charset="-78"/>
                          <a:cs typeface="Al_Mushaf" pitchFamily="2" charset="-78"/>
                        </a:rPr>
                        <a:t>ا   </a:t>
                      </a:r>
                      <a:r>
                        <a:rPr lang="en-CA" baseline="0"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mn-lt"/>
                          <a:ea typeface="+mn-ea"/>
                          <a:cs typeface="+mn-cs"/>
                        </a:rPr>
                        <a:t>[9:40]</a:t>
                      </a:r>
                      <a:r>
                        <a:rPr lang="ar-SA" sz="1800" kern="1200" dirty="0" smtClean="0">
                          <a:solidFill>
                            <a:schemeClr val="dk1"/>
                          </a:solidFill>
                          <a:latin typeface="Al_Mushaf" pitchFamily="2" charset="-78"/>
                          <a:ea typeface="+mn-ea"/>
                          <a:cs typeface="Al_Mushaf" pitchFamily="2" charset="-78"/>
                        </a:rPr>
                        <a:t> ثَانِىَ اثْنَيْنِ اِذْ </a:t>
                      </a:r>
                      <a:r>
                        <a:rPr lang="ar-SA" sz="1800" kern="1200" dirty="0" smtClean="0">
                          <a:solidFill>
                            <a:srgbClr val="FF0000"/>
                          </a:solidFill>
                          <a:latin typeface="Al_Mushaf" pitchFamily="2" charset="-78"/>
                          <a:ea typeface="+mn-ea"/>
                          <a:cs typeface="Al_Mushaf" pitchFamily="2" charset="-78"/>
                        </a:rPr>
                        <a:t>هُمَا</a:t>
                      </a:r>
                      <a:r>
                        <a:rPr lang="ar-SA" sz="1800" kern="1200" dirty="0" smtClean="0">
                          <a:solidFill>
                            <a:schemeClr val="dk1"/>
                          </a:solidFill>
                          <a:latin typeface="Al_Mushaf" pitchFamily="2" charset="-78"/>
                          <a:ea typeface="+mn-ea"/>
                          <a:cs typeface="Al_Mushaf" pitchFamily="2" charset="-78"/>
                        </a:rPr>
                        <a:t> فِىْ الْغَارِ </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Pl</a:t>
                      </a:r>
                      <a:endParaRPr lang="en-US" dirty="0"/>
                    </a:p>
                  </a:txBody>
                  <a:tcPr/>
                </a:tc>
                <a:tc>
                  <a:txBody>
                    <a:bodyPr/>
                    <a:lstStyle/>
                    <a:p>
                      <a:r>
                        <a:rPr lang="en-CA" dirty="0" smtClean="0">
                          <a:latin typeface="Al_Mushaf" pitchFamily="2" charset="-78"/>
                          <a:cs typeface="Al_Mushaf" pitchFamily="2" charset="-78"/>
                        </a:rPr>
                        <a:t>They                                      </a:t>
                      </a:r>
                      <a:r>
                        <a:rPr lang="ur-PK" dirty="0" smtClean="0">
                          <a:latin typeface="Al_Mushaf" pitchFamily="2" charset="-78"/>
                          <a:cs typeface="Al_Mushaf" pitchFamily="2" charset="-78"/>
                        </a:rPr>
                        <a:t> ھ</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  </a:t>
                      </a:r>
                      <a:r>
                        <a:rPr lang="en-CA" dirty="0" smtClean="0">
                          <a:latin typeface="Al_Mushaf" pitchFamily="2" charset="-78"/>
                          <a:cs typeface="Al_Mushaf" pitchFamily="2" charset="-78"/>
                        </a:rPr>
                        <a:t>  </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mn-lt"/>
                          <a:ea typeface="+mn-ea"/>
                          <a:cs typeface="+mn-cs"/>
                        </a:rPr>
                        <a:t>[2:5] </a:t>
                      </a:r>
                      <a:r>
                        <a:rPr lang="ar-SA" sz="1800" kern="1200" dirty="0" smtClean="0">
                          <a:solidFill>
                            <a:schemeClr val="dk1"/>
                          </a:solidFill>
                          <a:latin typeface="Al_Mushaf" pitchFamily="2" charset="-78"/>
                          <a:ea typeface="+mn-ea"/>
                          <a:cs typeface="Al_Mushaf" pitchFamily="2" charset="-78"/>
                        </a:rPr>
                        <a:t>وَبِالْاٰخِرَةِ </a:t>
                      </a:r>
                      <a:r>
                        <a:rPr lang="ar-SA" sz="1800" kern="1200" dirty="0" smtClean="0">
                          <a:solidFill>
                            <a:srgbClr val="FF0000"/>
                          </a:solidFill>
                          <a:latin typeface="Al_Mushaf" pitchFamily="2" charset="-78"/>
                          <a:ea typeface="+mn-ea"/>
                          <a:cs typeface="Al_Mushaf" pitchFamily="2" charset="-78"/>
                        </a:rPr>
                        <a:t>هُمْ</a:t>
                      </a:r>
                      <a:r>
                        <a:rPr lang="ar-SA" sz="1800" kern="1200" dirty="0" smtClean="0">
                          <a:solidFill>
                            <a:schemeClr val="dk1"/>
                          </a:solidFill>
                          <a:latin typeface="Al_Mushaf" pitchFamily="2" charset="-78"/>
                          <a:ea typeface="+mn-ea"/>
                          <a:cs typeface="Al_Mushaf" pitchFamily="2" charset="-78"/>
                        </a:rPr>
                        <a:t> يُوْقِنُوْنَؕ</a:t>
                      </a:r>
                      <a:r>
                        <a:rPr lang="ar-SA" sz="1800" kern="1200" dirty="0" smtClean="0">
                          <a:solidFill>
                            <a:schemeClr val="dk1"/>
                          </a:solidFill>
                          <a:latin typeface="+mn-lt"/>
                          <a:ea typeface="+mn-ea"/>
                          <a:cs typeface="+mn-cs"/>
                        </a:rPr>
                        <a:t> </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r>
                        <a:rPr lang="en-CA" dirty="0" smtClean="0"/>
                        <a:t>F</a:t>
                      </a:r>
                      <a:endParaRPr lang="en-US" dirty="0"/>
                    </a:p>
                  </a:txBody>
                  <a:tcPr/>
                </a:tc>
                <a:tc>
                  <a:txBody>
                    <a:bodyPr/>
                    <a:lstStyle/>
                    <a:p>
                      <a:r>
                        <a:rPr lang="en-CA" dirty="0" err="1" smtClean="0"/>
                        <a:t>Sr</a:t>
                      </a:r>
                      <a:endParaRPr lang="en-US" dirty="0"/>
                    </a:p>
                  </a:txBody>
                  <a:tcPr/>
                </a:tc>
                <a:tc>
                  <a:txBody>
                    <a:bodyPr/>
                    <a:lstStyle/>
                    <a:p>
                      <a:r>
                        <a:rPr lang="en-CA" dirty="0" smtClean="0">
                          <a:latin typeface="Al_Mushaf" pitchFamily="2" charset="-78"/>
                          <a:cs typeface="Al_Mushaf" pitchFamily="2" charset="-78"/>
                        </a:rPr>
                        <a:t>She                                                 </a:t>
                      </a:r>
                      <a:r>
                        <a:rPr lang="ur-PK" dirty="0" smtClean="0">
                          <a:latin typeface="Al_Mushaf" pitchFamily="2" charset="-78"/>
                          <a:cs typeface="Al_Mushaf" pitchFamily="2" charset="-78"/>
                        </a:rPr>
                        <a:t>  ھ</a:t>
                      </a:r>
                      <a:r>
                        <a:rPr lang="ur-PK" dirty="0" smtClean="0">
                          <a:latin typeface="Al_Mushaf"/>
                          <a:cs typeface="Al_Mushaf"/>
                        </a:rPr>
                        <a:t>ِ</a:t>
                      </a:r>
                      <a:r>
                        <a:rPr lang="ur-PK" dirty="0" smtClean="0">
                          <a:latin typeface="Al_Mushaf" pitchFamily="2" charset="-78"/>
                          <a:cs typeface="Al_Mushaf" pitchFamily="2" charset="-78"/>
                        </a:rPr>
                        <a:t>ی</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[67:8] اِذَاۤ اُلْقُوْا فِيْهَا سَمِعُوْا لَهَا شَهِيْقًا وَّ</a:t>
                      </a:r>
                      <a:r>
                        <a:rPr lang="ar-SA" sz="1800" kern="1200" dirty="0" smtClean="0">
                          <a:solidFill>
                            <a:srgbClr val="FF0000"/>
                          </a:solidFill>
                          <a:latin typeface="Al_Mushaf" pitchFamily="2" charset="-78"/>
                          <a:ea typeface="+mn-ea"/>
                          <a:cs typeface="Al_Mushaf" pitchFamily="2" charset="-78"/>
                        </a:rPr>
                        <a:t>هِىَ</a:t>
                      </a:r>
                      <a:r>
                        <a:rPr lang="ar-SA" sz="1800" kern="1200" dirty="0" smtClean="0">
                          <a:solidFill>
                            <a:schemeClr val="dk1"/>
                          </a:solidFill>
                          <a:latin typeface="Al_Mushaf" pitchFamily="2" charset="-78"/>
                          <a:ea typeface="+mn-ea"/>
                          <a:cs typeface="Al_Mushaf" pitchFamily="2" charset="-78"/>
                        </a:rPr>
                        <a:t> تَفُوْرُۙ‏﻿﻿ </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Dl</a:t>
                      </a:r>
                      <a:endParaRPr lang="en-US" dirty="0"/>
                    </a:p>
                  </a:txBody>
                  <a:tcPr/>
                </a:tc>
                <a:tc>
                  <a:txBody>
                    <a:bodyPr/>
                    <a:lstStyle/>
                    <a:p>
                      <a:r>
                        <a:rPr lang="en-CA" dirty="0" smtClean="0">
                          <a:latin typeface="Al_Mushaf" pitchFamily="2" charset="-78"/>
                          <a:cs typeface="Al_Mushaf" pitchFamily="2" charset="-78"/>
                        </a:rPr>
                        <a:t>They (2</a:t>
                      </a:r>
                      <a:r>
                        <a:rPr lang="en-CA" baseline="0" dirty="0" smtClean="0">
                          <a:latin typeface="Al_Mushaf" pitchFamily="2" charset="-78"/>
                          <a:cs typeface="Al_Mushaf" pitchFamily="2" charset="-78"/>
                        </a:rPr>
                        <a:t> </a:t>
                      </a:r>
                      <a:r>
                        <a:rPr lang="en-CA" dirty="0" smtClean="0">
                          <a:latin typeface="Al_Mushaf" pitchFamily="2" charset="-78"/>
                          <a:cs typeface="Al_Mushaf" pitchFamily="2" charset="-78"/>
                        </a:rPr>
                        <a:t>                    </a:t>
                      </a:r>
                      <a:r>
                        <a:rPr lang="ur-PK" dirty="0" smtClean="0">
                          <a:latin typeface="Al_Mushaf" pitchFamily="2" charset="-78"/>
                          <a:cs typeface="Al_Mushaf" pitchFamily="2" charset="-78"/>
                        </a:rPr>
                        <a:t>  ھ</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ا    </a:t>
                      </a: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SA" sz="1800" kern="1200" dirty="0" smtClean="0">
                          <a:solidFill>
                            <a:schemeClr val="dk1"/>
                          </a:solidFill>
                          <a:latin typeface="+mn-lt"/>
                          <a:ea typeface="+mn-ea"/>
                          <a:cs typeface="+mn-cs"/>
                        </a:rPr>
                        <a:t>[9:40]</a:t>
                      </a:r>
                      <a:r>
                        <a:rPr lang="ar-SA" sz="1800" kern="1200" dirty="0" smtClean="0">
                          <a:solidFill>
                            <a:schemeClr val="dk1"/>
                          </a:solidFill>
                          <a:latin typeface="Al_Mushaf" pitchFamily="2" charset="-78"/>
                          <a:ea typeface="+mn-ea"/>
                          <a:cs typeface="Al_Mushaf" pitchFamily="2" charset="-78"/>
                        </a:rPr>
                        <a:t> ثَانِىَ اثْنَيْنِ اِذْ </a:t>
                      </a:r>
                      <a:r>
                        <a:rPr lang="ar-SA" sz="1800" kern="1200" dirty="0" smtClean="0">
                          <a:solidFill>
                            <a:srgbClr val="FF0000"/>
                          </a:solidFill>
                          <a:latin typeface="Al_Mushaf" pitchFamily="2" charset="-78"/>
                          <a:ea typeface="+mn-ea"/>
                          <a:cs typeface="Al_Mushaf" pitchFamily="2" charset="-78"/>
                        </a:rPr>
                        <a:t>هُمَا</a:t>
                      </a:r>
                      <a:r>
                        <a:rPr lang="ar-SA" sz="1800" kern="1200" dirty="0" smtClean="0">
                          <a:solidFill>
                            <a:schemeClr val="dk1"/>
                          </a:solidFill>
                          <a:latin typeface="Al_Mushaf" pitchFamily="2" charset="-78"/>
                          <a:ea typeface="+mn-ea"/>
                          <a:cs typeface="Al_Mushaf" pitchFamily="2" charset="-78"/>
                        </a:rPr>
                        <a:t> فِىْ الْغَارِ </a:t>
                      </a:r>
                      <a:endParaRPr lang="en-US" dirty="0" smtClean="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Pl</a:t>
                      </a:r>
                      <a:endParaRPr lang="en-US" dirty="0"/>
                    </a:p>
                  </a:txBody>
                  <a:tcPr/>
                </a:tc>
                <a:tc>
                  <a:txBody>
                    <a:bodyPr/>
                    <a:lstStyle/>
                    <a:p>
                      <a:r>
                        <a:rPr lang="en-CA" dirty="0" smtClean="0">
                          <a:latin typeface="Al_Mushaf" pitchFamily="2" charset="-78"/>
                          <a:cs typeface="Al_Mushaf" pitchFamily="2" charset="-78"/>
                        </a:rPr>
                        <a:t>They                                 </a:t>
                      </a:r>
                      <a:r>
                        <a:rPr lang="ur-PK" dirty="0" smtClean="0">
                          <a:latin typeface="Al_Mushaf" pitchFamily="2" charset="-78"/>
                          <a:cs typeface="Al_Mushaf" pitchFamily="2" charset="-78"/>
                        </a:rPr>
                        <a:t>  ھ</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[2:188] </a:t>
                      </a:r>
                      <a:r>
                        <a:rPr lang="ar-SA" sz="1800" kern="1200" dirty="0" smtClean="0">
                          <a:solidFill>
                            <a:srgbClr val="FF0000"/>
                          </a:solidFill>
                          <a:latin typeface="Al_Mushaf" pitchFamily="2" charset="-78"/>
                          <a:ea typeface="+mn-ea"/>
                          <a:cs typeface="Al_Mushaf" pitchFamily="2" charset="-78"/>
                        </a:rPr>
                        <a:t>هُنَّ</a:t>
                      </a:r>
                      <a:r>
                        <a:rPr lang="ar-SA" sz="1800" kern="1200" dirty="0" smtClean="0">
                          <a:solidFill>
                            <a:schemeClr val="dk1"/>
                          </a:solidFill>
                          <a:latin typeface="Al_Mushaf" pitchFamily="2" charset="-78"/>
                          <a:ea typeface="+mn-ea"/>
                          <a:cs typeface="Al_Mushaf" pitchFamily="2" charset="-78"/>
                        </a:rPr>
                        <a:t> لِبَاسٌ لَّـكُمْ وَاَنْتُمْ لِبَاسٌ </a:t>
                      </a:r>
                      <a:r>
                        <a:rPr lang="ar-SA" sz="1800" kern="1200" dirty="0" smtClean="0">
                          <a:solidFill>
                            <a:srgbClr val="FF0000"/>
                          </a:solidFill>
                          <a:latin typeface="Al_Mushaf" pitchFamily="2" charset="-78"/>
                          <a:ea typeface="+mn-ea"/>
                          <a:cs typeface="Al_Mushaf" pitchFamily="2" charset="-78"/>
                        </a:rPr>
                        <a:t>لَّهُنَّؕ</a:t>
                      </a:r>
                      <a:r>
                        <a:rPr lang="ar-SA" sz="1800" kern="1200" dirty="0" smtClean="0">
                          <a:solidFill>
                            <a:schemeClr val="dk1"/>
                          </a:solidFill>
                          <a:latin typeface="Al_Mushaf" pitchFamily="2" charset="-78"/>
                          <a:ea typeface="+mn-ea"/>
                          <a:cs typeface="Al_Mushaf" pitchFamily="2" charset="-78"/>
                        </a:rPr>
                        <a:t> </a:t>
                      </a:r>
                      <a:endParaRPr lang="en-US" dirty="0">
                        <a:latin typeface="Al_Mushaf" pitchFamily="2" charset="-78"/>
                        <a:cs typeface="Al_Mushaf" pitchFamily="2" charset="-78"/>
                      </a:endParaRPr>
                    </a:p>
                  </a:txBody>
                  <a:tcPr/>
                </a:tc>
              </a:tr>
              <a:tr h="348616">
                <a:tc>
                  <a:txBody>
                    <a:bodyPr/>
                    <a:lstStyle/>
                    <a:p>
                      <a:r>
                        <a:rPr lang="en-CA" dirty="0" smtClean="0"/>
                        <a:t>2</a:t>
                      </a:r>
                      <a:r>
                        <a:rPr lang="en-CA" baseline="30000" dirty="0" smtClean="0"/>
                        <a:t>nd</a:t>
                      </a:r>
                      <a:endParaRPr lang="en-US" dirty="0"/>
                    </a:p>
                  </a:txBody>
                  <a:tcPr/>
                </a:tc>
                <a:tc>
                  <a:txBody>
                    <a:bodyPr/>
                    <a:lstStyle/>
                    <a:p>
                      <a:r>
                        <a:rPr lang="en-CA" dirty="0" smtClean="0"/>
                        <a:t>M</a:t>
                      </a:r>
                      <a:endParaRPr lang="en-US" dirty="0"/>
                    </a:p>
                  </a:txBody>
                  <a:tcPr/>
                </a:tc>
                <a:tc>
                  <a:txBody>
                    <a:bodyPr/>
                    <a:lstStyle/>
                    <a:p>
                      <a:r>
                        <a:rPr lang="en-CA" dirty="0" err="1" smtClean="0"/>
                        <a:t>Sr</a:t>
                      </a:r>
                      <a:endParaRPr lang="en-US" dirty="0"/>
                    </a:p>
                  </a:txBody>
                  <a:tcPr/>
                </a:tc>
                <a:tc>
                  <a:txBody>
                    <a:bodyPr/>
                    <a:lstStyle/>
                    <a:p>
                      <a:r>
                        <a:rPr lang="en-CA" dirty="0" smtClean="0">
                          <a:latin typeface="Al_Mushaf" pitchFamily="2" charset="-78"/>
                          <a:cs typeface="Al_Mushaf" pitchFamily="2" charset="-78"/>
                        </a:rPr>
                        <a:t>You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[5:117] وَاِذْ قَالَ اللّٰهُ يٰعِيْسَى ابْنَ مَرْيَمَ ءَ</a:t>
                      </a:r>
                      <a:r>
                        <a:rPr lang="ar-SA" sz="1800" kern="1200" dirty="0" smtClean="0">
                          <a:solidFill>
                            <a:srgbClr val="FF0000"/>
                          </a:solidFill>
                          <a:latin typeface="Al_Mushaf" pitchFamily="2" charset="-78"/>
                          <a:ea typeface="+mn-ea"/>
                          <a:cs typeface="Al_Mushaf" pitchFamily="2" charset="-78"/>
                        </a:rPr>
                        <a:t>اَنْتَ </a:t>
                      </a:r>
                      <a:r>
                        <a:rPr lang="ar-SA" sz="1800" kern="1200" dirty="0" smtClean="0">
                          <a:solidFill>
                            <a:schemeClr val="dk1"/>
                          </a:solidFill>
                          <a:latin typeface="Al_Mushaf" pitchFamily="2" charset="-78"/>
                          <a:ea typeface="+mn-ea"/>
                          <a:cs typeface="Al_Mushaf" pitchFamily="2" charset="-78"/>
                        </a:rPr>
                        <a:t>قُلْتَ لِلنَّاسِ </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Dl</a:t>
                      </a:r>
                      <a:endParaRPr lang="en-US" dirty="0"/>
                    </a:p>
                  </a:txBody>
                  <a:tcPr/>
                </a:tc>
                <a:tc>
                  <a:txBody>
                    <a:bodyPr/>
                    <a:lstStyle/>
                    <a:p>
                      <a:r>
                        <a:rPr lang="en-CA" dirty="0" smtClean="0">
                          <a:latin typeface="Al_Mushaf" pitchFamily="2" charset="-78"/>
                          <a:cs typeface="Al_Mushaf" pitchFamily="2" charset="-78"/>
                        </a:rPr>
                        <a:t>You (2)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ا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[28:36] ‌ۚ بِاٰيٰتِنَاۤ ‌ۛ‌ۚ ا</a:t>
                      </a:r>
                      <a:r>
                        <a:rPr lang="ar-SA" sz="1800" kern="1200" dirty="0" smtClean="0">
                          <a:solidFill>
                            <a:srgbClr val="FF0000"/>
                          </a:solidFill>
                          <a:latin typeface="Al_Mushaf" pitchFamily="2" charset="-78"/>
                          <a:ea typeface="+mn-ea"/>
                          <a:cs typeface="Al_Mushaf" pitchFamily="2" charset="-78"/>
                        </a:rPr>
                        <a:t>َنْتُمَا</a:t>
                      </a:r>
                      <a:r>
                        <a:rPr lang="ar-SA" sz="1800" kern="1200" dirty="0" smtClean="0">
                          <a:solidFill>
                            <a:schemeClr val="dk1"/>
                          </a:solidFill>
                          <a:latin typeface="Al_Mushaf" pitchFamily="2" charset="-78"/>
                          <a:ea typeface="+mn-ea"/>
                          <a:cs typeface="Al_Mushaf" pitchFamily="2" charset="-78"/>
                        </a:rPr>
                        <a:t> وَمَنِ اتَّبَعَكُمَا الْغٰلِبُوْنَ‏﻿﻿ </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Pl</a:t>
                      </a:r>
                      <a:endParaRPr lang="en-US" dirty="0"/>
                    </a:p>
                  </a:txBody>
                  <a:tcPr/>
                </a:tc>
                <a:tc>
                  <a:txBody>
                    <a:bodyPr/>
                    <a:lstStyle/>
                    <a:p>
                      <a:r>
                        <a:rPr lang="en-CA" dirty="0" smtClean="0">
                          <a:latin typeface="Al_Mushaf" pitchFamily="2" charset="-78"/>
                          <a:cs typeface="Al_Mushaf" pitchFamily="2" charset="-78"/>
                        </a:rPr>
                        <a:t>You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[109:4] وَلَاۤ ا</a:t>
                      </a:r>
                      <a:r>
                        <a:rPr lang="ar-SA" sz="1800" kern="1200" dirty="0" smtClean="0">
                          <a:solidFill>
                            <a:srgbClr val="FF0000"/>
                          </a:solidFill>
                          <a:latin typeface="Al_Mushaf" pitchFamily="2" charset="-78"/>
                          <a:ea typeface="+mn-ea"/>
                          <a:cs typeface="Al_Mushaf" pitchFamily="2" charset="-78"/>
                        </a:rPr>
                        <a:t>َنْتُمْ</a:t>
                      </a:r>
                      <a:r>
                        <a:rPr lang="ar-SA" sz="1800" kern="1200" dirty="0" smtClean="0">
                          <a:solidFill>
                            <a:schemeClr val="dk1"/>
                          </a:solidFill>
                          <a:latin typeface="Al_Mushaf" pitchFamily="2" charset="-78"/>
                          <a:ea typeface="+mn-ea"/>
                          <a:cs typeface="Al_Mushaf" pitchFamily="2" charset="-78"/>
                        </a:rPr>
                        <a:t> عٰبِدُوْنَ مَاۤ اَعْبُدُ‌ۚ‏﻿﻿ </a:t>
                      </a: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r>
                        <a:rPr lang="en-CA" dirty="0" smtClean="0"/>
                        <a:t>F</a:t>
                      </a:r>
                      <a:endParaRPr lang="en-US" dirty="0"/>
                    </a:p>
                  </a:txBody>
                  <a:tcPr/>
                </a:tc>
                <a:tc>
                  <a:txBody>
                    <a:bodyPr/>
                    <a:lstStyle/>
                    <a:p>
                      <a:r>
                        <a:rPr lang="en-CA" dirty="0" err="1" smtClean="0"/>
                        <a:t>Sr</a:t>
                      </a:r>
                      <a:endParaRPr lang="en-US" dirty="0"/>
                    </a:p>
                  </a:txBody>
                  <a:tcPr/>
                </a:tc>
                <a:tc>
                  <a:txBody>
                    <a:bodyPr/>
                    <a:lstStyle/>
                    <a:p>
                      <a:r>
                        <a:rPr lang="en-CA" dirty="0" smtClean="0">
                          <a:latin typeface="Al_Mushaf" pitchFamily="2" charset="-78"/>
                          <a:cs typeface="Al_Mushaf" pitchFamily="2" charset="-78"/>
                        </a:rPr>
                        <a:t>You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Dl</a:t>
                      </a:r>
                      <a:endParaRPr lang="en-US" dirty="0"/>
                    </a:p>
                  </a:txBody>
                  <a:tcPr/>
                </a:tc>
                <a:tc>
                  <a:txBody>
                    <a:bodyPr/>
                    <a:lstStyle/>
                    <a:p>
                      <a:r>
                        <a:rPr lang="en-CA" dirty="0" smtClean="0">
                          <a:latin typeface="Al_Mushaf" pitchFamily="2" charset="-78"/>
                          <a:cs typeface="Al_Mushaf" pitchFamily="2" charset="-78"/>
                        </a:rPr>
                        <a:t>You (2)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ا  </a:t>
                      </a:r>
                      <a:r>
                        <a:rPr lang="en-CA" dirty="0" smtClean="0">
                          <a:latin typeface="Al_Mushaf" pitchFamily="2" charset="-78"/>
                          <a:cs typeface="Al_Mushaf" pitchFamily="2" charset="-78"/>
                        </a:rPr>
                        <a:t> </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endParaRPr lang="en-US" dirty="0">
                        <a:latin typeface="Al_Mushaf" pitchFamily="2" charset="-78"/>
                        <a:cs typeface="Al_Mushaf" pitchFamily="2" charset="-78"/>
                      </a:endParaRPr>
                    </a:p>
                  </a:txBody>
                  <a:tcPr/>
                </a:tc>
              </a:tr>
              <a:tr h="348616">
                <a:tc>
                  <a:txBody>
                    <a:bodyPr/>
                    <a:lstStyle/>
                    <a:p>
                      <a:endParaRPr lang="en-US" dirty="0"/>
                    </a:p>
                  </a:txBody>
                  <a:tcPr/>
                </a:tc>
                <a:tc>
                  <a:txBody>
                    <a:bodyPr/>
                    <a:lstStyle/>
                    <a:p>
                      <a:endParaRPr lang="en-US" dirty="0"/>
                    </a:p>
                  </a:txBody>
                  <a:tcPr/>
                </a:tc>
                <a:tc>
                  <a:txBody>
                    <a:bodyPr/>
                    <a:lstStyle/>
                    <a:p>
                      <a:r>
                        <a:rPr lang="en-CA" dirty="0" smtClean="0"/>
                        <a:t>Pl</a:t>
                      </a:r>
                      <a:endParaRPr lang="en-US" dirty="0"/>
                    </a:p>
                  </a:txBody>
                  <a:tcPr/>
                </a:tc>
                <a:tc>
                  <a:txBody>
                    <a:bodyPr/>
                    <a:lstStyle/>
                    <a:p>
                      <a:r>
                        <a:rPr lang="en-CA" dirty="0" smtClean="0">
                          <a:latin typeface="Al_Mushaf" pitchFamily="2" charset="-78"/>
                          <a:cs typeface="Al_Mushaf" pitchFamily="2" charset="-78"/>
                        </a:rPr>
                        <a:t>You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endParaRPr lang="en-US" dirty="0">
                        <a:latin typeface="Al_Mushaf" pitchFamily="2" charset="-78"/>
                        <a:cs typeface="Al_Mushaf" pitchFamily="2" charset="-78"/>
                      </a:endParaRPr>
                    </a:p>
                  </a:txBody>
                  <a:tcPr/>
                </a:tc>
              </a:tr>
              <a:tr h="348616">
                <a:tc>
                  <a:txBody>
                    <a:bodyPr/>
                    <a:lstStyle/>
                    <a:p>
                      <a:r>
                        <a:rPr lang="en-CA" dirty="0" smtClean="0"/>
                        <a:t>1st</a:t>
                      </a:r>
                      <a:endParaRPr lang="en-US" dirty="0"/>
                    </a:p>
                  </a:txBody>
                  <a:tcPr/>
                </a:tc>
                <a:tc>
                  <a:txBody>
                    <a:bodyPr/>
                    <a:lstStyle/>
                    <a:p>
                      <a:r>
                        <a:rPr lang="en-CA" dirty="0" smtClean="0"/>
                        <a:t>M / F</a:t>
                      </a:r>
                      <a:endParaRPr lang="en-US" dirty="0"/>
                    </a:p>
                  </a:txBody>
                  <a:tcPr/>
                </a:tc>
                <a:tc>
                  <a:txBody>
                    <a:bodyPr/>
                    <a:lstStyle/>
                    <a:p>
                      <a:r>
                        <a:rPr lang="en-CA" dirty="0" err="1" smtClean="0"/>
                        <a:t>Sr</a:t>
                      </a:r>
                      <a:endParaRPr lang="en-US" dirty="0"/>
                    </a:p>
                  </a:txBody>
                  <a:tcPr/>
                </a:tc>
                <a:tc>
                  <a:txBody>
                    <a:bodyPr/>
                    <a:lstStyle/>
                    <a:p>
                      <a:r>
                        <a:rPr lang="en-CA" dirty="0" smtClean="0">
                          <a:latin typeface="Al_Mushaf" pitchFamily="2" charset="-78"/>
                          <a:cs typeface="Al_Mushaf" pitchFamily="2" charset="-78"/>
                        </a:rPr>
                        <a:t>I                                                                                 </a:t>
                      </a:r>
                      <a:r>
                        <a:rPr lang="ur-PK" dirty="0" smtClean="0">
                          <a:latin typeface="Al_Mushaf" pitchFamily="2" charset="-78"/>
                          <a:cs typeface="Al_Mushaf" pitchFamily="2" charset="-78"/>
                        </a:rPr>
                        <a:t>   ا</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ا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[2:161] وَ</a:t>
                      </a:r>
                      <a:r>
                        <a:rPr lang="ar-SA" sz="1800" kern="1200" dirty="0" smtClean="0">
                          <a:solidFill>
                            <a:srgbClr val="FF0000"/>
                          </a:solidFill>
                          <a:latin typeface="Al_Mushaf" pitchFamily="2" charset="-78"/>
                          <a:ea typeface="+mn-ea"/>
                          <a:cs typeface="Al_Mushaf" pitchFamily="2" charset="-78"/>
                        </a:rPr>
                        <a:t>اَنَا </a:t>
                      </a:r>
                      <a:r>
                        <a:rPr lang="ar-SA" sz="1800" kern="1200" dirty="0" smtClean="0">
                          <a:solidFill>
                            <a:schemeClr val="dk1"/>
                          </a:solidFill>
                          <a:latin typeface="Al_Mushaf" pitchFamily="2" charset="-78"/>
                          <a:ea typeface="+mn-ea"/>
                          <a:cs typeface="Al_Mushaf" pitchFamily="2" charset="-78"/>
                        </a:rPr>
                        <a:t>التَّوَّابُ الرَّحِيْمُ‏ </a:t>
                      </a:r>
                      <a:endParaRPr lang="en-US" dirty="0">
                        <a:latin typeface="Al_Mushaf" pitchFamily="2" charset="-78"/>
                        <a:cs typeface="Al_Mushaf" pitchFamily="2" charset="-78"/>
                      </a:endParaRPr>
                    </a:p>
                  </a:txBody>
                  <a:tcPr/>
                </a:tc>
              </a:tr>
              <a:tr h="348616">
                <a:tc>
                  <a:txBody>
                    <a:bodyPr/>
                    <a:lstStyle/>
                    <a:p>
                      <a:endParaRPr lang="en-US"/>
                    </a:p>
                  </a:txBody>
                  <a:tcPr/>
                </a:tc>
                <a:tc>
                  <a:txBody>
                    <a:bodyPr/>
                    <a:lstStyle/>
                    <a:p>
                      <a:r>
                        <a:rPr lang="en-CA" dirty="0" smtClean="0"/>
                        <a:t>M / F</a:t>
                      </a:r>
                      <a:endParaRPr lang="en-US" dirty="0"/>
                    </a:p>
                  </a:txBody>
                  <a:tcPr/>
                </a:tc>
                <a:tc>
                  <a:txBody>
                    <a:bodyPr/>
                    <a:lstStyle/>
                    <a:p>
                      <a:r>
                        <a:rPr lang="en-CA" dirty="0" smtClean="0"/>
                        <a:t>Dl / Pl</a:t>
                      </a:r>
                      <a:endParaRPr lang="en-US" dirty="0"/>
                    </a:p>
                  </a:txBody>
                  <a:tcPr/>
                </a:tc>
                <a:tc>
                  <a:txBody>
                    <a:bodyPr/>
                    <a:lstStyle/>
                    <a:p>
                      <a:r>
                        <a:rPr lang="en-CA" dirty="0" smtClean="0">
                          <a:latin typeface="Al_Mushaf" pitchFamily="2" charset="-78"/>
                          <a:cs typeface="Al_Mushaf" pitchFamily="2" charset="-78"/>
                        </a:rPr>
                        <a:t>We                                               </a:t>
                      </a:r>
                      <a:r>
                        <a:rPr lang="ur-PK" dirty="0" smtClean="0">
                          <a:latin typeface="Al_Mushaf" pitchFamily="2" charset="-78"/>
                          <a:cs typeface="Al_Mushaf" pitchFamily="2" charset="-78"/>
                        </a:rPr>
                        <a:t>  ن</a:t>
                      </a:r>
                      <a:r>
                        <a:rPr lang="ur-PK" dirty="0" smtClean="0">
                          <a:latin typeface="Al_Mushaf"/>
                          <a:cs typeface="Al_Mushaf"/>
                        </a:rPr>
                        <a:t>َ</a:t>
                      </a:r>
                      <a:r>
                        <a:rPr lang="ur-PK" dirty="0" smtClean="0">
                          <a:latin typeface="Al_Mushaf" pitchFamily="2" charset="-78"/>
                          <a:cs typeface="Al_Mushaf" pitchFamily="2" charset="-78"/>
                        </a:rPr>
                        <a:t>ح</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   </a:t>
                      </a:r>
                      <a:endParaRPr lang="en-US" dirty="0">
                        <a:latin typeface="Al_Mushaf" pitchFamily="2" charset="-78"/>
                        <a:cs typeface="Al_Mushaf" pitchFamily="2" charset="-78"/>
                      </a:endParaRPr>
                    </a:p>
                  </a:txBody>
                  <a:tcPr/>
                </a:tc>
                <a:tc>
                  <a:txBody>
                    <a:bodyPr/>
                    <a:lstStyle/>
                    <a:p>
                      <a:pPr algn="r"/>
                      <a:r>
                        <a:rPr lang="ar-SA" sz="1800" kern="1200" dirty="0" smtClean="0">
                          <a:solidFill>
                            <a:schemeClr val="dk1"/>
                          </a:solidFill>
                          <a:latin typeface="Al_Mushaf" pitchFamily="2" charset="-78"/>
                          <a:ea typeface="+mn-ea"/>
                          <a:cs typeface="Al_Mushaf" pitchFamily="2" charset="-78"/>
                        </a:rPr>
                        <a:t>[2:12]  قَالُوْٓا اِنَّمَا </a:t>
                      </a:r>
                      <a:r>
                        <a:rPr lang="ar-SA" sz="1800" kern="1200" dirty="0" smtClean="0">
                          <a:solidFill>
                            <a:srgbClr val="FF0000"/>
                          </a:solidFill>
                          <a:latin typeface="Al_Mushaf" pitchFamily="2" charset="-78"/>
                          <a:ea typeface="+mn-ea"/>
                          <a:cs typeface="Al_Mushaf" pitchFamily="2" charset="-78"/>
                        </a:rPr>
                        <a:t>نَحْنُ </a:t>
                      </a:r>
                      <a:r>
                        <a:rPr lang="ar-SA" sz="1800" kern="1200" dirty="0" smtClean="0">
                          <a:solidFill>
                            <a:schemeClr val="dk1"/>
                          </a:solidFill>
                          <a:latin typeface="Al_Mushaf" pitchFamily="2" charset="-78"/>
                          <a:ea typeface="+mn-ea"/>
                          <a:cs typeface="Al_Mushaf" pitchFamily="2" charset="-78"/>
                        </a:rPr>
                        <a:t>مُصْلِحُوْنَ </a:t>
                      </a:r>
                      <a:endParaRPr lang="en-US"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SOME WORDS</a:t>
            </a:r>
            <a:endParaRPr lang="en-US" dirty="0"/>
          </a:p>
        </p:txBody>
      </p:sp>
      <p:graphicFrame>
        <p:nvGraphicFramePr>
          <p:cNvPr id="4" name="Content Placeholder 3"/>
          <p:cNvGraphicFramePr>
            <a:graphicFrameLocks noGrp="1"/>
          </p:cNvGraphicFramePr>
          <p:nvPr>
            <p:ph idx="1"/>
          </p:nvPr>
        </p:nvGraphicFramePr>
        <p:xfrm>
          <a:off x="428596" y="2285992"/>
          <a:ext cx="8229600" cy="362712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en-CA" sz="2800" dirty="0" smtClean="0"/>
                        <a:t>And</a:t>
                      </a:r>
                      <a:endParaRPr lang="en-US" sz="2800" dirty="0"/>
                    </a:p>
                  </a:txBody>
                  <a:tcPr/>
                </a:tc>
                <a:tc>
                  <a:txBody>
                    <a:bodyPr/>
                    <a:lstStyle/>
                    <a:p>
                      <a:pPr algn="ctr"/>
                      <a:r>
                        <a:rPr lang="ur-PK" sz="2800" dirty="0" smtClean="0">
                          <a:latin typeface="Al_Mushaf" pitchFamily="2" charset="-78"/>
                          <a:cs typeface="Al_Mushaf" pitchFamily="2" charset="-78"/>
                        </a:rPr>
                        <a:t>و</a:t>
                      </a:r>
                      <a:r>
                        <a:rPr lang="ur-PK" sz="2800" dirty="0" smtClean="0">
                          <a:latin typeface="Al_Mushaf"/>
                          <a:cs typeface="Al_Mushaf"/>
                        </a:rPr>
                        <a:t>َ</a:t>
                      </a:r>
                      <a:endParaRPr lang="en-US" sz="2800" dirty="0">
                        <a:latin typeface="Al_Mushaf" pitchFamily="2" charset="-78"/>
                        <a:cs typeface="Al_Mushaf" pitchFamily="2" charset="-78"/>
                      </a:endParaRPr>
                    </a:p>
                  </a:txBody>
                  <a:tcPr/>
                </a:tc>
              </a:tr>
              <a:tr h="370840">
                <a:tc>
                  <a:txBody>
                    <a:bodyPr/>
                    <a:lstStyle/>
                    <a:p>
                      <a:pPr algn="ctr"/>
                      <a:r>
                        <a:rPr lang="en-CA" sz="2800" dirty="0" smtClean="0"/>
                        <a:t>For</a:t>
                      </a:r>
                      <a:endParaRPr lang="en-US" sz="2800" dirty="0"/>
                    </a:p>
                  </a:txBody>
                  <a:tcPr/>
                </a:tc>
                <a:tc>
                  <a:txBody>
                    <a:bodyPr/>
                    <a:lstStyle/>
                    <a:p>
                      <a:pPr algn="ctr"/>
                      <a:r>
                        <a:rPr lang="ur-PK" sz="2800" dirty="0" smtClean="0">
                          <a:latin typeface="Al_Mushaf"/>
                          <a:cs typeface="Al_Mushaf"/>
                        </a:rPr>
                        <a:t>لِ</a:t>
                      </a:r>
                      <a:endParaRPr lang="en-US" sz="2800" dirty="0">
                        <a:latin typeface="Al_Mushaf" pitchFamily="2" charset="-78"/>
                        <a:cs typeface="Al_Mushaf" pitchFamily="2" charset="-78"/>
                      </a:endParaRPr>
                    </a:p>
                  </a:txBody>
                  <a:tcPr/>
                </a:tc>
              </a:tr>
              <a:tr h="370840">
                <a:tc>
                  <a:txBody>
                    <a:bodyPr/>
                    <a:lstStyle/>
                    <a:p>
                      <a:pPr algn="ctr"/>
                      <a:r>
                        <a:rPr lang="en-CA" sz="2800" dirty="0" smtClean="0"/>
                        <a:t>Indeed</a:t>
                      </a:r>
                      <a:endParaRPr lang="en-US" sz="2800" dirty="0"/>
                    </a:p>
                  </a:txBody>
                  <a:tcPr/>
                </a:tc>
                <a:tc>
                  <a:txBody>
                    <a:bodyPr/>
                    <a:lstStyle/>
                    <a:p>
                      <a:pPr algn="ctr"/>
                      <a:r>
                        <a:rPr lang="ur-PK" sz="2800" dirty="0" smtClean="0">
                          <a:latin typeface="Al_Mushaf" pitchFamily="2" charset="-78"/>
                          <a:cs typeface="Al_Mushaf" pitchFamily="2" charset="-78"/>
                        </a:rPr>
                        <a:t>ا</a:t>
                      </a:r>
                      <a:r>
                        <a:rPr lang="ur-PK" sz="2800" dirty="0" smtClean="0">
                          <a:latin typeface="Al_Mushaf"/>
                          <a:cs typeface="Al_Mushaf"/>
                        </a:rPr>
                        <a:t>ِ</a:t>
                      </a:r>
                      <a:r>
                        <a:rPr lang="ur-PK" sz="2800" dirty="0" smtClean="0">
                          <a:latin typeface="Al_Mushaf" pitchFamily="2" charset="-78"/>
                          <a:cs typeface="Al_Mushaf" pitchFamily="2" charset="-78"/>
                        </a:rPr>
                        <a:t>ن</a:t>
                      </a:r>
                      <a:r>
                        <a:rPr lang="ur-PK" sz="2800" dirty="0" smtClean="0">
                          <a:latin typeface="Al_Mushaf"/>
                          <a:cs typeface="Al_Mushaf"/>
                        </a:rPr>
                        <a:t>َّ</a:t>
                      </a:r>
                      <a:endParaRPr lang="en-US" sz="2800" dirty="0">
                        <a:latin typeface="Al_Mushaf" pitchFamily="2" charset="-78"/>
                        <a:cs typeface="Al_Mushaf" pitchFamily="2" charset="-78"/>
                      </a:endParaRPr>
                    </a:p>
                  </a:txBody>
                  <a:tcPr/>
                </a:tc>
              </a:tr>
              <a:tr h="370840">
                <a:tc>
                  <a:txBody>
                    <a:bodyPr/>
                    <a:lstStyle/>
                    <a:p>
                      <a:pPr algn="ctr"/>
                      <a:r>
                        <a:rPr lang="en-CA" sz="2800" dirty="0" smtClean="0"/>
                        <a:t>Perhaps</a:t>
                      </a:r>
                      <a:endParaRPr lang="en-US" sz="2800" dirty="0"/>
                    </a:p>
                  </a:txBody>
                  <a:tcPr/>
                </a:tc>
                <a:tc>
                  <a:txBody>
                    <a:bodyPr/>
                    <a:lstStyle/>
                    <a:p>
                      <a:pPr algn="ctr"/>
                      <a:r>
                        <a:rPr lang="ur-PK" sz="2800" dirty="0" smtClean="0">
                          <a:latin typeface="Al_Mushaf" pitchFamily="2" charset="-78"/>
                          <a:cs typeface="Al_Mushaf" pitchFamily="2" charset="-78"/>
                        </a:rPr>
                        <a:t>ر</a:t>
                      </a:r>
                      <a:r>
                        <a:rPr lang="ur-PK" sz="2800" dirty="0" smtClean="0">
                          <a:latin typeface="Al_Mushaf"/>
                          <a:cs typeface="Al_Mushaf"/>
                        </a:rPr>
                        <a:t>ُ</a:t>
                      </a:r>
                      <a:r>
                        <a:rPr lang="ur-PK" sz="2800" dirty="0" smtClean="0">
                          <a:latin typeface="Al_Mushaf" pitchFamily="2" charset="-78"/>
                          <a:cs typeface="Al_Mushaf" pitchFamily="2" charset="-78"/>
                        </a:rPr>
                        <a:t>ب</a:t>
                      </a:r>
                      <a:r>
                        <a:rPr lang="ur-PK" sz="2800" dirty="0" smtClean="0">
                          <a:latin typeface="Al_Mushaf"/>
                          <a:cs typeface="Al_Mushaf"/>
                        </a:rPr>
                        <a:t>َّ</a:t>
                      </a:r>
                      <a:endParaRPr lang="en-US" sz="2800" dirty="0">
                        <a:latin typeface="Al_Mushaf" pitchFamily="2" charset="-78"/>
                        <a:cs typeface="Al_Mushaf" pitchFamily="2" charset="-78"/>
                      </a:endParaRPr>
                    </a:p>
                  </a:txBody>
                  <a:tcPr/>
                </a:tc>
              </a:tr>
              <a:tr h="370840">
                <a:tc>
                  <a:txBody>
                    <a:bodyPr/>
                    <a:lstStyle/>
                    <a:p>
                      <a:pPr algn="ctr"/>
                      <a:r>
                        <a:rPr lang="en-CA" sz="2800" dirty="0" smtClean="0"/>
                        <a:t>Yes</a:t>
                      </a:r>
                      <a:endParaRPr lang="en-US" sz="2800" dirty="0"/>
                    </a:p>
                  </a:txBody>
                  <a:tcPr/>
                </a:tc>
                <a:tc>
                  <a:txBody>
                    <a:bodyPr/>
                    <a:lstStyle/>
                    <a:p>
                      <a:pPr algn="ctr"/>
                      <a:r>
                        <a:rPr lang="ur-PK" sz="2800" dirty="0" smtClean="0">
                          <a:latin typeface="Al_Mushaf" pitchFamily="2" charset="-78"/>
                          <a:cs typeface="Al_Mushaf" pitchFamily="2" charset="-78"/>
                        </a:rPr>
                        <a:t>ن</a:t>
                      </a:r>
                      <a:r>
                        <a:rPr lang="ur-PK" sz="2800" dirty="0" smtClean="0">
                          <a:latin typeface="Al_Mushaf"/>
                          <a:cs typeface="Al_Mushaf"/>
                        </a:rPr>
                        <a:t>َ</a:t>
                      </a:r>
                      <a:r>
                        <a:rPr lang="ur-PK" sz="2800" dirty="0" smtClean="0">
                          <a:latin typeface="Al_Mushaf" pitchFamily="2" charset="-78"/>
                          <a:cs typeface="Al_Mushaf" pitchFamily="2" charset="-78"/>
                        </a:rPr>
                        <a:t>ع</a:t>
                      </a:r>
                      <a:r>
                        <a:rPr lang="ur-PK" sz="2800" dirty="0" smtClean="0">
                          <a:latin typeface="Al_Mushaf"/>
                          <a:cs typeface="Al_Mushaf"/>
                        </a:rPr>
                        <a:t>َ</a:t>
                      </a:r>
                      <a:r>
                        <a:rPr lang="ur-PK" sz="2800" dirty="0" smtClean="0">
                          <a:latin typeface="Al_Mushaf" pitchFamily="2" charset="-78"/>
                          <a:cs typeface="Al_Mushaf" pitchFamily="2" charset="-78"/>
                        </a:rPr>
                        <a:t>م</a:t>
                      </a:r>
                      <a:r>
                        <a:rPr lang="ur-PK" sz="2800" dirty="0" smtClean="0">
                          <a:latin typeface="Al_Mushaf"/>
                          <a:cs typeface="Al_Mushaf"/>
                        </a:rPr>
                        <a:t>ْ</a:t>
                      </a:r>
                      <a:endParaRPr lang="en-US" sz="2800" dirty="0">
                        <a:latin typeface="Al_Mushaf" pitchFamily="2" charset="-78"/>
                        <a:cs typeface="Al_Mushaf" pitchFamily="2" charset="-78"/>
                      </a:endParaRPr>
                    </a:p>
                  </a:txBody>
                  <a:tcPr/>
                </a:tc>
              </a:tr>
              <a:tr h="370840">
                <a:tc>
                  <a:txBody>
                    <a:bodyPr/>
                    <a:lstStyle/>
                    <a:p>
                      <a:pPr algn="ctr"/>
                      <a:r>
                        <a:rPr lang="en-CA" sz="2800" dirty="0" smtClean="0"/>
                        <a:t>No, Not</a:t>
                      </a:r>
                      <a:endParaRPr lang="en-US" sz="2800" dirty="0"/>
                    </a:p>
                  </a:txBody>
                  <a:tcPr/>
                </a:tc>
                <a:tc>
                  <a:txBody>
                    <a:bodyPr/>
                    <a:lstStyle/>
                    <a:p>
                      <a:pPr algn="ctr"/>
                      <a:r>
                        <a:rPr lang="ur-PK" sz="2800" dirty="0" smtClean="0">
                          <a:latin typeface="Al_Mushaf" pitchFamily="2" charset="-78"/>
                          <a:cs typeface="Al_Mushaf" pitchFamily="2" charset="-78"/>
                        </a:rPr>
                        <a:t>ل</a:t>
                      </a:r>
                      <a:r>
                        <a:rPr lang="ur-PK" sz="2800" dirty="0" smtClean="0">
                          <a:latin typeface="Al_Mushaf"/>
                          <a:cs typeface="Al_Mushaf"/>
                        </a:rPr>
                        <a:t>َ</a:t>
                      </a:r>
                      <a:r>
                        <a:rPr lang="ur-PK" sz="2800" dirty="0" smtClean="0">
                          <a:latin typeface="Al_Mushaf" pitchFamily="2" charset="-78"/>
                          <a:cs typeface="Al_Mushaf" pitchFamily="2" charset="-78"/>
                        </a:rPr>
                        <a:t>ا، ل</a:t>
                      </a:r>
                      <a:r>
                        <a:rPr lang="ur-PK" sz="2800" dirty="0" smtClean="0">
                          <a:latin typeface="Al_Mushaf"/>
                          <a:cs typeface="Al_Mushaf"/>
                        </a:rPr>
                        <a:t>َ</a:t>
                      </a:r>
                      <a:r>
                        <a:rPr lang="ur-PK" sz="2800" dirty="0" smtClean="0">
                          <a:latin typeface="Al_Mushaf" pitchFamily="2" charset="-78"/>
                          <a:cs typeface="Al_Mushaf" pitchFamily="2" charset="-78"/>
                        </a:rPr>
                        <a:t>م</a:t>
                      </a:r>
                      <a:r>
                        <a:rPr lang="ur-PK" sz="2800" dirty="0" smtClean="0">
                          <a:latin typeface="Al_Mushaf"/>
                          <a:cs typeface="Al_Mushaf"/>
                        </a:rPr>
                        <a:t>ْ</a:t>
                      </a:r>
                      <a:endParaRPr lang="en-US" sz="2800" dirty="0">
                        <a:latin typeface="Al_Mushaf" pitchFamily="2" charset="-78"/>
                        <a:cs typeface="Al_Mushaf" pitchFamily="2" charset="-78"/>
                      </a:endParaRPr>
                    </a:p>
                  </a:txBody>
                  <a:tcPr/>
                </a:tc>
              </a:tr>
              <a:tr h="370840">
                <a:tc>
                  <a:txBody>
                    <a:bodyPr/>
                    <a:lstStyle/>
                    <a:p>
                      <a:pPr algn="ctr"/>
                      <a:r>
                        <a:rPr lang="en-CA" sz="2800" dirty="0" smtClean="0"/>
                        <a:t>When</a:t>
                      </a:r>
                      <a:endParaRPr lang="en-US" sz="2800" dirty="0"/>
                    </a:p>
                  </a:txBody>
                  <a:tcPr/>
                </a:tc>
                <a:tc>
                  <a:txBody>
                    <a:bodyPr/>
                    <a:lstStyle/>
                    <a:p>
                      <a:pPr algn="ctr"/>
                      <a:r>
                        <a:rPr lang="ur-PK" sz="2800" dirty="0" smtClean="0">
                          <a:latin typeface="Al_Mushaf" pitchFamily="2" charset="-78"/>
                          <a:cs typeface="Al_Mushaf" pitchFamily="2" charset="-78"/>
                        </a:rPr>
                        <a:t>ا</a:t>
                      </a:r>
                      <a:r>
                        <a:rPr lang="ur-PK" sz="2800" dirty="0" smtClean="0">
                          <a:latin typeface="Al_Mushaf"/>
                          <a:cs typeface="Al_Mushaf"/>
                        </a:rPr>
                        <a:t>ِ</a:t>
                      </a:r>
                      <a:r>
                        <a:rPr lang="ur-PK" sz="2800" dirty="0" smtClean="0">
                          <a:latin typeface="Al_Mushaf" pitchFamily="2" charset="-78"/>
                          <a:cs typeface="Al_Mushaf" pitchFamily="2" charset="-78"/>
                        </a:rPr>
                        <a:t>ذ</a:t>
                      </a:r>
                      <a:r>
                        <a:rPr lang="ur-PK" sz="2800" dirty="0" smtClean="0">
                          <a:latin typeface="Al_Mushaf"/>
                          <a:cs typeface="Al_Mushaf"/>
                        </a:rPr>
                        <a:t>ْ</a:t>
                      </a:r>
                      <a:r>
                        <a:rPr lang="ur-PK" sz="2800" dirty="0" smtClean="0">
                          <a:latin typeface="Al_Mushaf" pitchFamily="2" charset="-78"/>
                          <a:cs typeface="Al_Mushaf" pitchFamily="2" charset="-78"/>
                        </a:rPr>
                        <a:t>، ا</a:t>
                      </a:r>
                      <a:r>
                        <a:rPr lang="ur-PK" sz="2800" dirty="0" smtClean="0">
                          <a:latin typeface="Al_Mushaf"/>
                          <a:cs typeface="Al_Mushaf"/>
                        </a:rPr>
                        <a:t>ِ</a:t>
                      </a:r>
                      <a:r>
                        <a:rPr lang="ur-PK" sz="2800" dirty="0" smtClean="0">
                          <a:latin typeface="Al_Mushaf" pitchFamily="2" charset="-78"/>
                          <a:cs typeface="Al_Mushaf" pitchFamily="2" charset="-78"/>
                        </a:rPr>
                        <a:t>ذ</a:t>
                      </a:r>
                      <a:r>
                        <a:rPr lang="ur-PK" sz="2800" dirty="0" smtClean="0">
                          <a:latin typeface="Al_Mushaf"/>
                          <a:cs typeface="Al_Mushaf"/>
                        </a:rPr>
                        <a:t>َ</a:t>
                      </a:r>
                      <a:r>
                        <a:rPr lang="ur-PK" sz="2800" dirty="0" smtClean="0">
                          <a:latin typeface="Al_Mushaf" pitchFamily="2" charset="-78"/>
                          <a:cs typeface="Al_Mushaf" pitchFamily="2" charset="-78"/>
                        </a:rPr>
                        <a:t>ا</a:t>
                      </a:r>
                      <a:endParaRPr lang="en-US" sz="2800"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PREPOSITIONS </a:t>
            </a:r>
            <a:r>
              <a:rPr lang="ur-PK" dirty="0" smtClean="0">
                <a:latin typeface="Al_Mushaf" pitchFamily="2" charset="-78"/>
                <a:cs typeface="Al_Mushaf" pitchFamily="2" charset="-78"/>
              </a:rPr>
              <a:t>ح</a:t>
            </a:r>
            <a:r>
              <a:rPr lang="ur-PK" dirty="0" smtClean="0">
                <a:latin typeface="Al_Mushaf"/>
                <a:cs typeface="Al_Mushaf"/>
              </a:rPr>
              <a:t>ُ</a:t>
            </a:r>
            <a:r>
              <a:rPr lang="ur-PK" dirty="0" smtClean="0">
                <a:latin typeface="Al_Mushaf" pitchFamily="2" charset="-78"/>
                <a:cs typeface="Al_Mushaf" pitchFamily="2" charset="-78"/>
              </a:rPr>
              <a:t>ر</a:t>
            </a:r>
            <a:r>
              <a:rPr lang="ur-PK" dirty="0" smtClean="0">
                <a:latin typeface="Al_Mushaf"/>
                <a:cs typeface="Al_Mushaf"/>
              </a:rPr>
              <a:t>ُ</a:t>
            </a:r>
            <a:r>
              <a:rPr lang="ur-PK" dirty="0" smtClean="0">
                <a:latin typeface="Al_Mushaf" pitchFamily="2" charset="-78"/>
                <a:cs typeface="Al_Mushaf" pitchFamily="2" charset="-78"/>
              </a:rPr>
              <a:t>و</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 ج</a:t>
            </a:r>
            <a:r>
              <a:rPr lang="ur-PK" dirty="0" smtClean="0">
                <a:latin typeface="Al_Mushaf"/>
                <a:cs typeface="Al_Mushaf"/>
              </a:rPr>
              <a:t>َ</a:t>
            </a:r>
            <a:r>
              <a:rPr lang="ur-PK" dirty="0" smtClean="0">
                <a:latin typeface="Al_Mushaf" pitchFamily="2" charset="-78"/>
                <a:cs typeface="Al_Mushaf" pitchFamily="2" charset="-78"/>
              </a:rPr>
              <a:t>ر</a:t>
            </a:r>
            <a:r>
              <a:rPr lang="ur-PK" dirty="0" smtClean="0">
                <a:latin typeface="Al_Mushaf"/>
                <a:cs typeface="Al_Mushaf"/>
              </a:rPr>
              <a:t>ّ                    </a:t>
            </a:r>
            <a:endParaRPr lang="en-US" dirty="0">
              <a:latin typeface="Al_Mushaf" pitchFamily="2" charset="-78"/>
              <a:cs typeface="Al_Mushaf" pitchFamily="2" charset="-78"/>
            </a:endParaRPr>
          </a:p>
        </p:txBody>
      </p:sp>
      <p:graphicFrame>
        <p:nvGraphicFramePr>
          <p:cNvPr id="4" name="Content Placeholder 3"/>
          <p:cNvGraphicFramePr>
            <a:graphicFrameLocks noGrp="1"/>
          </p:cNvGraphicFramePr>
          <p:nvPr>
            <p:ph idx="1"/>
          </p:nvPr>
        </p:nvGraphicFramePr>
        <p:xfrm>
          <a:off x="571472" y="1500174"/>
          <a:ext cx="8229600" cy="4956048"/>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r>
                        <a:rPr lang="en-CA" sz="2400" dirty="0" smtClean="0"/>
                        <a:t>In</a:t>
                      </a:r>
                      <a:endParaRPr lang="en-US" sz="2400" dirty="0"/>
                    </a:p>
                  </a:txBody>
                  <a:tcPr/>
                </a:tc>
                <a:tc>
                  <a:txBody>
                    <a:bodyPr/>
                    <a:lstStyle/>
                    <a:p>
                      <a:pPr algn="ctr"/>
                      <a:r>
                        <a:rPr lang="ur-PK" sz="2400" dirty="0" smtClean="0">
                          <a:latin typeface="Al_Mushaf" pitchFamily="2" charset="-78"/>
                          <a:cs typeface="Al_Mushaf" pitchFamily="2" charset="-78"/>
                        </a:rPr>
                        <a:t>ف</a:t>
                      </a:r>
                      <a:r>
                        <a:rPr lang="ur-PK" sz="2400" dirty="0" smtClean="0">
                          <a:latin typeface="Al_Mushaf"/>
                          <a:cs typeface="Al_Mushaf"/>
                        </a:rPr>
                        <a:t>ِ</a:t>
                      </a:r>
                      <a:r>
                        <a:rPr lang="ur-PK" sz="2400" dirty="0" smtClean="0">
                          <a:latin typeface="Al_Mushaf" pitchFamily="2" charset="-78"/>
                          <a:cs typeface="Al_Mushaf" pitchFamily="2" charset="-78"/>
                        </a:rPr>
                        <a:t>ی</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b="0" dirty="0">
                          <a:solidFill>
                            <a:srgbClr val="FF0000"/>
                          </a:solidFill>
                          <a:latin typeface="Calibri"/>
                          <a:ea typeface="Calibri"/>
                          <a:cs typeface="_PDMS_Saleem_QuranFont"/>
                        </a:rPr>
                        <a:t>فِىْ</a:t>
                      </a:r>
                      <a:r>
                        <a:rPr lang="ar-SA" sz="2400" b="0" dirty="0">
                          <a:latin typeface="Calibri"/>
                          <a:ea typeface="Calibri"/>
                          <a:cs typeface="_PDMS_Saleem_QuranFont"/>
                        </a:rPr>
                        <a:t> قُلُوْبِهِمْ مَّرَضٌۙ</a:t>
                      </a:r>
                      <a:endParaRPr lang="en-US" sz="1400" b="0" dirty="0">
                        <a:latin typeface="Calibri"/>
                        <a:ea typeface="Calibri"/>
                        <a:cs typeface="Arial"/>
                      </a:endParaRPr>
                    </a:p>
                  </a:txBody>
                  <a:tcPr marL="68580" marR="68580" marT="0" marB="0"/>
                </a:tc>
              </a:tr>
              <a:tr h="370840">
                <a:tc>
                  <a:txBody>
                    <a:bodyPr/>
                    <a:lstStyle/>
                    <a:p>
                      <a:r>
                        <a:rPr lang="en-CA" sz="2400" dirty="0" smtClean="0"/>
                        <a:t>From</a:t>
                      </a:r>
                      <a:endParaRPr lang="en-US" sz="2400" dirty="0"/>
                    </a:p>
                  </a:txBody>
                  <a:tcPr/>
                </a:tc>
                <a:tc>
                  <a:txBody>
                    <a:bodyPr/>
                    <a:lstStyle/>
                    <a:p>
                      <a:pPr algn="ctr"/>
                      <a:r>
                        <a:rPr lang="ur-PK" sz="2400" dirty="0" smtClean="0">
                          <a:latin typeface="Al_Mushaf" pitchFamily="2" charset="-78"/>
                          <a:cs typeface="Al_Mushaf" pitchFamily="2" charset="-78"/>
                        </a:rPr>
                        <a:t>م</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latin typeface="Calibri"/>
                          <a:ea typeface="Calibri"/>
                          <a:cs typeface="_PDMS_Saleem_QuranFont"/>
                        </a:rPr>
                        <a:t>وَّاَنْزَلَ </a:t>
                      </a:r>
                      <a:r>
                        <a:rPr lang="ar-SA" sz="2400" dirty="0">
                          <a:solidFill>
                            <a:srgbClr val="FF0000"/>
                          </a:solidFill>
                          <a:latin typeface="Calibri"/>
                          <a:ea typeface="Calibri"/>
                          <a:cs typeface="_PDMS_Saleem_QuranFont"/>
                        </a:rPr>
                        <a:t>مِنَ </a:t>
                      </a:r>
                      <a:r>
                        <a:rPr lang="ar-SA" sz="2400" dirty="0">
                          <a:latin typeface="Calibri"/>
                          <a:ea typeface="Calibri"/>
                          <a:cs typeface="_PDMS_Saleem_QuranFont"/>
                        </a:rPr>
                        <a:t>السَّمَآءِ مَآءً</a:t>
                      </a:r>
                      <a:endParaRPr lang="en-US" sz="1400" dirty="0">
                        <a:latin typeface="Calibri"/>
                        <a:ea typeface="Calibri"/>
                        <a:cs typeface="Arial"/>
                      </a:endParaRPr>
                    </a:p>
                  </a:txBody>
                  <a:tcPr marL="68580" marR="68580" marT="0" marB="0"/>
                </a:tc>
              </a:tr>
              <a:tr h="370840">
                <a:tc>
                  <a:txBody>
                    <a:bodyPr/>
                    <a:lstStyle/>
                    <a:p>
                      <a:r>
                        <a:rPr lang="en-CA" sz="2400" dirty="0" smtClean="0"/>
                        <a:t>On</a:t>
                      </a:r>
                      <a:endParaRPr lang="en-US" sz="2400" dirty="0"/>
                    </a:p>
                  </a:txBody>
                  <a:tcPr/>
                </a:tc>
                <a:tc>
                  <a:txBody>
                    <a:bodyPr/>
                    <a:lstStyle/>
                    <a:p>
                      <a:pPr algn="ctr"/>
                      <a:r>
                        <a:rPr lang="ur-PK" sz="2400" dirty="0" smtClean="0">
                          <a:latin typeface="Al_Mushaf" pitchFamily="2" charset="-78"/>
                          <a:cs typeface="Al_Mushaf" pitchFamily="2" charset="-78"/>
                        </a:rPr>
                        <a:t>ع</a:t>
                      </a:r>
                      <a:r>
                        <a:rPr lang="ur-PK" sz="2400" dirty="0" smtClean="0">
                          <a:latin typeface="Al_Mushaf"/>
                          <a:cs typeface="Al_Mushaf"/>
                        </a:rPr>
                        <a:t>َ</a:t>
                      </a:r>
                      <a:r>
                        <a:rPr lang="ur-PK" sz="2400" dirty="0" smtClean="0">
                          <a:latin typeface="Al_Mushaf" pitchFamily="2" charset="-78"/>
                          <a:cs typeface="Al_Mushaf" pitchFamily="2" charset="-78"/>
                        </a:rPr>
                        <a:t>ل</a:t>
                      </a:r>
                      <a:r>
                        <a:rPr lang="ur-PK" sz="2400" dirty="0" smtClean="0">
                          <a:latin typeface="Al_Mushaf"/>
                          <a:cs typeface="Al_Mushaf"/>
                        </a:rPr>
                        <a:t>َ</a:t>
                      </a:r>
                      <a:r>
                        <a:rPr lang="ur-PK" sz="2400" dirty="0" smtClean="0">
                          <a:latin typeface="Al_Mushaf" pitchFamily="2" charset="-78"/>
                          <a:cs typeface="Al_Mushaf" pitchFamily="2" charset="-78"/>
                        </a:rPr>
                        <a:t>ی</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latin typeface="Calibri"/>
                          <a:ea typeface="Calibri"/>
                          <a:cs typeface="_PDMS_Saleem_QuranFont"/>
                        </a:rPr>
                        <a:t>خَتَمَ اللّٰهُ </a:t>
                      </a:r>
                      <a:r>
                        <a:rPr lang="ar-SA" sz="2400" dirty="0">
                          <a:solidFill>
                            <a:srgbClr val="FF0000"/>
                          </a:solidFill>
                          <a:latin typeface="Calibri"/>
                          <a:ea typeface="Calibri"/>
                          <a:cs typeface="_PDMS_Saleem_QuranFont"/>
                        </a:rPr>
                        <a:t>عَلَىٰ</a:t>
                      </a:r>
                      <a:r>
                        <a:rPr lang="ar-SA" sz="2400" dirty="0">
                          <a:latin typeface="Calibri"/>
                          <a:ea typeface="Calibri"/>
                          <a:cs typeface="_PDMS_Saleem_QuranFont"/>
                        </a:rPr>
                        <a:t> قُلُوْبِهِمْ وَعَلٰى سَمْعِهِمْ‌ؕ</a:t>
                      </a:r>
                      <a:endParaRPr lang="en-US" sz="1400" dirty="0">
                        <a:latin typeface="Calibri"/>
                        <a:ea typeface="Calibri"/>
                        <a:cs typeface="Arial"/>
                      </a:endParaRPr>
                    </a:p>
                  </a:txBody>
                  <a:tcPr marL="68580" marR="68580" marT="0" marB="0"/>
                </a:tc>
              </a:tr>
              <a:tr h="370840">
                <a:tc>
                  <a:txBody>
                    <a:bodyPr/>
                    <a:lstStyle/>
                    <a:p>
                      <a:r>
                        <a:rPr lang="en-CA" sz="2400" dirty="0" smtClean="0"/>
                        <a:t>Like</a:t>
                      </a:r>
                      <a:endParaRPr lang="en-US" sz="2400" dirty="0"/>
                    </a:p>
                  </a:txBody>
                  <a:tcPr/>
                </a:tc>
                <a:tc>
                  <a:txBody>
                    <a:bodyPr/>
                    <a:lstStyle/>
                    <a:p>
                      <a:pPr algn="ctr"/>
                      <a:r>
                        <a:rPr lang="ur-PK" sz="2400" dirty="0" smtClean="0">
                          <a:latin typeface="Al_Mushaf" pitchFamily="2" charset="-78"/>
                          <a:cs typeface="Al_Mushaf" pitchFamily="2" charset="-78"/>
                        </a:rPr>
                        <a:t>ک</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latin typeface="Calibri"/>
                          <a:ea typeface="Calibri"/>
                          <a:cs typeface="_PDMS_Saleem_QuranFont"/>
                        </a:rPr>
                        <a:t>مَثَلُهُمْ </a:t>
                      </a:r>
                      <a:r>
                        <a:rPr lang="ar-SA" sz="2400" dirty="0">
                          <a:solidFill>
                            <a:srgbClr val="FF0000"/>
                          </a:solidFill>
                          <a:latin typeface="Calibri"/>
                          <a:ea typeface="Calibri"/>
                          <a:cs typeface="_PDMS_Saleem_QuranFont"/>
                        </a:rPr>
                        <a:t>كَ</a:t>
                      </a:r>
                      <a:r>
                        <a:rPr lang="ar-SA" sz="2400" dirty="0">
                          <a:latin typeface="Calibri"/>
                          <a:ea typeface="Calibri"/>
                          <a:cs typeface="_PDMS_Saleem_QuranFont"/>
                        </a:rPr>
                        <a:t>مَثَلِ الَّذِىْ اسْتَوْقَدَ نَارًا‌ۚ</a:t>
                      </a:r>
                      <a:endParaRPr lang="en-US" sz="1400" dirty="0">
                        <a:latin typeface="Calibri"/>
                        <a:ea typeface="Calibri"/>
                        <a:cs typeface="Arial"/>
                      </a:endParaRPr>
                    </a:p>
                  </a:txBody>
                  <a:tcPr marL="68580" marR="68580" marT="0" marB="0"/>
                </a:tc>
              </a:tr>
              <a:tr h="370840">
                <a:tc>
                  <a:txBody>
                    <a:bodyPr/>
                    <a:lstStyle/>
                    <a:p>
                      <a:r>
                        <a:rPr lang="en-CA" sz="2400" dirty="0" smtClean="0"/>
                        <a:t>About</a:t>
                      </a:r>
                      <a:endParaRPr lang="en-US" sz="2400" dirty="0"/>
                    </a:p>
                  </a:txBody>
                  <a:tcPr/>
                </a:tc>
                <a:tc>
                  <a:txBody>
                    <a:bodyPr/>
                    <a:lstStyle/>
                    <a:p>
                      <a:pPr algn="ctr"/>
                      <a:r>
                        <a:rPr lang="ur-PK" sz="2400" dirty="0" smtClean="0">
                          <a:latin typeface="Al_Mushaf" pitchFamily="2" charset="-78"/>
                          <a:cs typeface="Al_Mushaf" pitchFamily="2" charset="-78"/>
                        </a:rPr>
                        <a:t>ع</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latin typeface="Calibri"/>
                          <a:ea typeface="Calibri"/>
                          <a:cs typeface="_PDMS_Saleem_QuranFont"/>
                        </a:rPr>
                        <a:t>وَيَسْــَٔلُوْنَكَ </a:t>
                      </a:r>
                      <a:r>
                        <a:rPr lang="ar-SA" sz="2400" dirty="0">
                          <a:solidFill>
                            <a:srgbClr val="FF0000"/>
                          </a:solidFill>
                          <a:latin typeface="Calibri"/>
                          <a:ea typeface="Calibri"/>
                          <a:cs typeface="_PDMS_Saleem_QuranFont"/>
                        </a:rPr>
                        <a:t>عَنِ </a:t>
                      </a:r>
                      <a:r>
                        <a:rPr lang="ar-SA" sz="2400" dirty="0">
                          <a:latin typeface="Calibri"/>
                          <a:ea typeface="Calibri"/>
                          <a:cs typeface="_PDMS_Saleem_QuranFont"/>
                        </a:rPr>
                        <a:t>الرُّوْحِ‌ؕ</a:t>
                      </a:r>
                      <a:endParaRPr lang="en-US" sz="1400" dirty="0">
                        <a:latin typeface="Calibri"/>
                        <a:ea typeface="Calibri"/>
                        <a:cs typeface="Arial"/>
                      </a:endParaRPr>
                    </a:p>
                  </a:txBody>
                  <a:tcPr marL="68580" marR="68580" marT="0" marB="0"/>
                </a:tc>
              </a:tr>
              <a:tr h="370840">
                <a:tc>
                  <a:txBody>
                    <a:bodyPr/>
                    <a:lstStyle/>
                    <a:p>
                      <a:r>
                        <a:rPr lang="en-CA" sz="2400" dirty="0" smtClean="0"/>
                        <a:t>With</a:t>
                      </a:r>
                      <a:endParaRPr lang="en-US" sz="2400" dirty="0"/>
                    </a:p>
                  </a:txBody>
                  <a:tcPr/>
                </a:tc>
                <a:tc>
                  <a:txBody>
                    <a:bodyPr/>
                    <a:lstStyle/>
                    <a:p>
                      <a:pPr algn="ctr"/>
                      <a:r>
                        <a:rPr lang="ur-PK" sz="2400" dirty="0" smtClean="0">
                          <a:latin typeface="Al_Mushaf" pitchFamily="2" charset="-78"/>
                          <a:cs typeface="Al_Mushaf" pitchFamily="2" charset="-78"/>
                        </a:rPr>
                        <a:t>ب</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solidFill>
                            <a:srgbClr val="FF0000"/>
                          </a:solidFill>
                          <a:latin typeface="Calibri"/>
                          <a:ea typeface="Calibri"/>
                          <a:cs typeface="_PDMS_Saleem_QuranFont"/>
                        </a:rPr>
                        <a:t>بِ</a:t>
                      </a:r>
                      <a:r>
                        <a:rPr lang="ar-SA" sz="2400" dirty="0">
                          <a:latin typeface="Calibri"/>
                          <a:ea typeface="Calibri"/>
                          <a:cs typeface="_PDMS_Saleem_QuranFont"/>
                        </a:rPr>
                        <a:t>سْمِ اللهِ الرَّحْمـٰنِ الرَّحِيمِ</a:t>
                      </a:r>
                      <a:endParaRPr lang="en-US" sz="1400" dirty="0">
                        <a:latin typeface="Calibri"/>
                        <a:ea typeface="Calibri"/>
                        <a:cs typeface="Arial"/>
                      </a:endParaRPr>
                    </a:p>
                  </a:txBody>
                  <a:tcPr marL="68580" marR="68580" marT="0" marB="0"/>
                </a:tc>
              </a:tr>
              <a:tr h="370840">
                <a:tc>
                  <a:txBody>
                    <a:bodyPr/>
                    <a:lstStyle/>
                    <a:p>
                      <a:r>
                        <a:rPr lang="en-CA" sz="2400" dirty="0" smtClean="0"/>
                        <a:t>From</a:t>
                      </a:r>
                      <a:endParaRPr lang="en-US" sz="2400" dirty="0"/>
                    </a:p>
                  </a:txBody>
                  <a:tcPr/>
                </a:tc>
                <a:tc>
                  <a:txBody>
                    <a:bodyPr/>
                    <a:lstStyle/>
                    <a:p>
                      <a:pPr algn="ctr"/>
                      <a:r>
                        <a:rPr lang="ur-PK" sz="2400" dirty="0" smtClean="0">
                          <a:latin typeface="Al_Mushaf" pitchFamily="2" charset="-78"/>
                          <a:cs typeface="Al_Mushaf" pitchFamily="2" charset="-78"/>
                        </a:rPr>
                        <a:t>ال</a:t>
                      </a:r>
                      <a:r>
                        <a:rPr lang="ur-PK" sz="2400" dirty="0" smtClean="0">
                          <a:latin typeface="Al_Mushaf"/>
                          <a:cs typeface="Al_Mushaf"/>
                        </a:rPr>
                        <a:t>ِ</a:t>
                      </a:r>
                      <a:r>
                        <a:rPr lang="ur-PK" sz="2400" dirty="0" smtClean="0">
                          <a:latin typeface="Al_Mushaf" pitchFamily="2" charset="-78"/>
                          <a:cs typeface="Al_Mushaf" pitchFamily="2" charset="-78"/>
                        </a:rPr>
                        <a:t>ی</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latin typeface="Calibri"/>
                          <a:ea typeface="Calibri"/>
                          <a:cs typeface="_PDMS_Saleem_QuranFont"/>
                        </a:rPr>
                        <a:t>وَاِذَا خَلَوْا </a:t>
                      </a:r>
                      <a:r>
                        <a:rPr lang="ar-SA" sz="2400" dirty="0">
                          <a:solidFill>
                            <a:srgbClr val="FF0000"/>
                          </a:solidFill>
                          <a:latin typeface="Calibri"/>
                          <a:ea typeface="Calibri"/>
                          <a:cs typeface="_PDMS_Saleem_QuranFont"/>
                        </a:rPr>
                        <a:t>اِلٰى</a:t>
                      </a:r>
                      <a:r>
                        <a:rPr lang="ar-SA" sz="2400" dirty="0">
                          <a:latin typeface="Calibri"/>
                          <a:ea typeface="Calibri"/>
                          <a:cs typeface="_PDMS_Saleem_QuranFont"/>
                        </a:rPr>
                        <a:t> شَيٰطِيْنِهِمْۙ</a:t>
                      </a:r>
                      <a:endParaRPr lang="en-US" sz="1400" dirty="0">
                        <a:latin typeface="Calibri"/>
                        <a:ea typeface="Calibri"/>
                        <a:cs typeface="Arial"/>
                      </a:endParaRPr>
                    </a:p>
                  </a:txBody>
                  <a:tcPr marL="68580" marR="68580" marT="0" marB="0"/>
                </a:tc>
              </a:tr>
              <a:tr h="370840">
                <a:tc>
                  <a:txBody>
                    <a:bodyPr/>
                    <a:lstStyle/>
                    <a:p>
                      <a:r>
                        <a:rPr lang="en-CA" sz="2400" dirty="0" smtClean="0"/>
                        <a:t>Until</a:t>
                      </a:r>
                      <a:endParaRPr lang="en-US" sz="2400" dirty="0"/>
                    </a:p>
                  </a:txBody>
                  <a:tcPr/>
                </a:tc>
                <a:tc>
                  <a:txBody>
                    <a:bodyPr/>
                    <a:lstStyle/>
                    <a:p>
                      <a:pPr algn="ctr"/>
                      <a:r>
                        <a:rPr lang="ur-PK" sz="2400" dirty="0" smtClean="0">
                          <a:latin typeface="Al_Mushaf" pitchFamily="2" charset="-78"/>
                          <a:cs typeface="Al_Mushaf" pitchFamily="2" charset="-78"/>
                        </a:rPr>
                        <a:t>ح</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ی</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latin typeface="Calibri"/>
                          <a:ea typeface="Calibri"/>
                          <a:cs typeface="_PDMS_Saleem_QuranFont"/>
                        </a:rPr>
                        <a:t>وَاِذْ قُلْتُمْ يٰمُوْسٰى لَنْ نُّؤْمِنَ لَـكَ </a:t>
                      </a:r>
                      <a:r>
                        <a:rPr lang="ar-SA" sz="2400" dirty="0">
                          <a:solidFill>
                            <a:srgbClr val="FF0000"/>
                          </a:solidFill>
                          <a:latin typeface="Calibri"/>
                          <a:ea typeface="Calibri"/>
                          <a:cs typeface="_PDMS_Saleem_QuranFont"/>
                        </a:rPr>
                        <a:t>حَتّٰى </a:t>
                      </a:r>
                      <a:r>
                        <a:rPr lang="ar-SA" sz="2400" dirty="0">
                          <a:latin typeface="Calibri"/>
                          <a:ea typeface="Calibri"/>
                          <a:cs typeface="_PDMS_Saleem_QuranFont"/>
                        </a:rPr>
                        <a:t>نَرَى اللّٰهَ جَهْرَةً</a:t>
                      </a:r>
                      <a:endParaRPr lang="en-US" sz="1400" dirty="0">
                        <a:latin typeface="Calibri"/>
                        <a:ea typeface="Calibri"/>
                        <a:cs typeface="Arial"/>
                      </a:endParaRPr>
                    </a:p>
                  </a:txBody>
                  <a:tcPr marL="68580" marR="68580" marT="0" marB="0"/>
                </a:tc>
              </a:tr>
              <a:tr h="370840">
                <a:tc>
                  <a:txBody>
                    <a:bodyPr/>
                    <a:lstStyle/>
                    <a:p>
                      <a:r>
                        <a:rPr lang="en-CA" sz="2400" dirty="0" smtClean="0"/>
                        <a:t>By (Oath)</a:t>
                      </a:r>
                      <a:endParaRPr lang="en-US" sz="2400" dirty="0"/>
                    </a:p>
                  </a:txBody>
                  <a:tcPr/>
                </a:tc>
                <a:tc>
                  <a:txBody>
                    <a:bodyPr/>
                    <a:lstStyle/>
                    <a:p>
                      <a:pPr algn="ctr"/>
                      <a:r>
                        <a:rPr lang="ur-PK" sz="2400" dirty="0" smtClean="0">
                          <a:latin typeface="Al_Mushaf" pitchFamily="2" charset="-78"/>
                          <a:cs typeface="Al_Mushaf" pitchFamily="2" charset="-78"/>
                        </a:rPr>
                        <a:t>و</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a:lnSpc>
                          <a:spcPct val="115000"/>
                        </a:lnSpc>
                        <a:spcBef>
                          <a:spcPts val="0"/>
                        </a:spcBef>
                        <a:spcAft>
                          <a:spcPts val="1000"/>
                        </a:spcAft>
                      </a:pPr>
                      <a:r>
                        <a:rPr lang="ar-SA" sz="2400" dirty="0">
                          <a:solidFill>
                            <a:srgbClr val="FF0000"/>
                          </a:solidFill>
                          <a:latin typeface="Calibri"/>
                          <a:ea typeface="Calibri"/>
                          <a:cs typeface="_PDMS_Saleem_QuranFont"/>
                        </a:rPr>
                        <a:t>وَ</a:t>
                      </a:r>
                      <a:r>
                        <a:rPr lang="ar-SA" sz="2400" dirty="0">
                          <a:latin typeface="Calibri"/>
                          <a:ea typeface="Calibri"/>
                          <a:cs typeface="_PDMS_Saleem_QuranFont"/>
                        </a:rPr>
                        <a:t>الضُّحٰىۙ </a:t>
                      </a:r>
                      <a:r>
                        <a:rPr lang="ar-SA" sz="2400" dirty="0">
                          <a:solidFill>
                            <a:srgbClr val="FF0000"/>
                          </a:solidFill>
                          <a:latin typeface="Calibri"/>
                          <a:ea typeface="Calibri"/>
                          <a:cs typeface="_PDMS_Saleem_QuranFont"/>
                        </a:rPr>
                        <a:t>وَ</a:t>
                      </a:r>
                      <a:r>
                        <a:rPr lang="ar-SA" sz="2400" dirty="0">
                          <a:latin typeface="Calibri"/>
                          <a:ea typeface="Calibri"/>
                          <a:cs typeface="_PDMS_Saleem_QuranFont"/>
                        </a:rPr>
                        <a:t>الَّيْلِ اِذَا سَجٰىۙ‏﻿﻿</a:t>
                      </a:r>
                      <a:endParaRPr lang="en-US" sz="1400" dirty="0">
                        <a:latin typeface="Calibri"/>
                        <a:ea typeface="Calibri"/>
                        <a:cs typeface="Arial"/>
                      </a:endParaRPr>
                    </a:p>
                  </a:txBody>
                  <a:tcPr marL="68580" marR="68580" marT="0" marB="0"/>
                </a:tc>
              </a:tr>
              <a:tr h="370840">
                <a:tc>
                  <a:txBody>
                    <a:bodyPr/>
                    <a:lstStyle/>
                    <a:p>
                      <a:r>
                        <a:rPr lang="en-CA" sz="2400" dirty="0" smtClean="0"/>
                        <a:t>For</a:t>
                      </a:r>
                      <a:endParaRPr lang="en-US" sz="2400" dirty="0"/>
                    </a:p>
                  </a:txBody>
                  <a:tcPr/>
                </a:tc>
                <a:tc>
                  <a:txBody>
                    <a:bodyPr/>
                    <a:lstStyle/>
                    <a:p>
                      <a:pPr algn="ctr"/>
                      <a:r>
                        <a:rPr lang="ur-PK" sz="2400" dirty="0" smtClean="0">
                          <a:latin typeface="Al_Mushaf" pitchFamily="2" charset="-78"/>
                          <a:cs typeface="Al_Mushaf" pitchFamily="2" charset="-78"/>
                        </a:rPr>
                        <a:t>ل</a:t>
                      </a:r>
                      <a:r>
                        <a:rPr lang="ur-PK" sz="2400" dirty="0" smtClean="0">
                          <a:latin typeface="Al_Mushaf"/>
                          <a:cs typeface="Al_Mushaf"/>
                        </a:rPr>
                        <a:t>ِ</a:t>
                      </a:r>
                      <a:endParaRPr lang="en-US" sz="2400" dirty="0">
                        <a:latin typeface="Al_Mushaf" pitchFamily="2" charset="-78"/>
                        <a:cs typeface="Al_Mushaf" pitchFamily="2" charset="-78"/>
                      </a:endParaRPr>
                    </a:p>
                  </a:txBody>
                  <a:tcPr/>
                </a:tc>
                <a:tc>
                  <a:txBody>
                    <a:bodyPr/>
                    <a:lstStyle/>
                    <a:p>
                      <a:pPr marL="0" marR="0" algn="r" rtl="1">
                        <a:lnSpc>
                          <a:spcPct val="115000"/>
                        </a:lnSpc>
                        <a:spcBef>
                          <a:spcPts val="0"/>
                        </a:spcBef>
                        <a:spcAft>
                          <a:spcPts val="1000"/>
                        </a:spcAft>
                      </a:pPr>
                      <a:r>
                        <a:rPr lang="ar-SA" sz="2400" dirty="0">
                          <a:latin typeface="Calibri"/>
                          <a:ea typeface="Calibri"/>
                          <a:cs typeface="_PDMS_Saleem_QuranFont"/>
                        </a:rPr>
                        <a:t>ۖۚ اُعِدَّتْ </a:t>
                      </a:r>
                      <a:r>
                        <a:rPr lang="ar-SA" sz="2400" dirty="0">
                          <a:solidFill>
                            <a:srgbClr val="FF0000"/>
                          </a:solidFill>
                          <a:latin typeface="Calibri"/>
                          <a:ea typeface="Calibri"/>
                          <a:cs typeface="_PDMS_Saleem_QuranFont"/>
                        </a:rPr>
                        <a:t>لِ</a:t>
                      </a:r>
                      <a:r>
                        <a:rPr lang="ar-SA" sz="2400" dirty="0">
                          <a:latin typeface="Calibri"/>
                          <a:ea typeface="Calibri"/>
                          <a:cs typeface="_PDMS_Saleem_QuranFont"/>
                        </a:rPr>
                        <a:t>لْكٰفِرِيْنَ</a:t>
                      </a:r>
                      <a:endParaRPr lang="en-US" sz="1400" dirty="0">
                        <a:latin typeface="Calibri"/>
                        <a:ea typeface="Calibri"/>
                        <a:cs typeface="Arial"/>
                      </a:endParaRPr>
                    </a:p>
                  </a:txBody>
                  <a:tcPr marL="68580" marR="68580" marT="0" marB="0"/>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84461"/>
          </a:xfrm>
        </p:spPr>
        <p:txBody>
          <a:bodyPr/>
          <a:lstStyle/>
          <a:p>
            <a:r>
              <a:rPr lang="en-CA" dirty="0" smtClean="0"/>
              <a:t>PAST VERB  </a:t>
            </a:r>
            <a:r>
              <a:rPr lang="ur-PK" dirty="0" smtClean="0">
                <a:latin typeface="Al_Mushaf" pitchFamily="2" charset="-78"/>
                <a:cs typeface="Al_Mushaf" pitchFamily="2" charset="-78"/>
              </a:rPr>
              <a:t>فعل ماضی</a:t>
            </a:r>
            <a:endParaRPr lang="en-US" dirty="0">
              <a:latin typeface="Al_Mushaf" pitchFamily="2" charset="-78"/>
              <a:cs typeface="Al_Mushaf" pitchFamily="2" charset="-78"/>
            </a:endParaRPr>
          </a:p>
        </p:txBody>
      </p:sp>
      <p:graphicFrame>
        <p:nvGraphicFramePr>
          <p:cNvPr id="4" name="Content Placeholder 3"/>
          <p:cNvGraphicFramePr>
            <a:graphicFrameLocks noGrp="1"/>
          </p:cNvGraphicFramePr>
          <p:nvPr>
            <p:ph idx="1"/>
          </p:nvPr>
        </p:nvGraphicFramePr>
        <p:xfrm>
          <a:off x="457200" y="1214416"/>
          <a:ext cx="8472519" cy="5577544"/>
        </p:xfrm>
        <a:graphic>
          <a:graphicData uri="http://schemas.openxmlformats.org/drawingml/2006/table">
            <a:tbl>
              <a:tblPr firstRow="1" bandRow="1">
                <a:tableStyleId>{5C22544A-7EE6-4342-B048-85BDC9FD1C3A}</a:tableStyleId>
              </a:tblPr>
              <a:tblGrid>
                <a:gridCol w="4530446"/>
                <a:gridCol w="1912214"/>
                <a:gridCol w="2029859"/>
              </a:tblGrid>
              <a:tr h="398396">
                <a:tc>
                  <a:txBody>
                    <a:bodyPr/>
                    <a:lstStyle/>
                    <a:p>
                      <a:pPr marL="0" marR="0" algn="r" rtl="1">
                        <a:lnSpc>
                          <a:spcPct val="115000"/>
                        </a:lnSpc>
                        <a:spcBef>
                          <a:spcPts val="0"/>
                        </a:spcBef>
                        <a:spcAft>
                          <a:spcPts val="1000"/>
                        </a:spcAft>
                      </a:pPr>
                      <a:r>
                        <a:rPr lang="ar-SA" sz="1600" b="0" dirty="0">
                          <a:latin typeface="Calibri"/>
                          <a:ea typeface="Calibri"/>
                          <a:cs typeface="Arial"/>
                        </a:rPr>
                        <a:t>[2:18] </a:t>
                      </a:r>
                      <a:r>
                        <a:rPr lang="ar-SA" sz="1600" b="0" dirty="0">
                          <a:solidFill>
                            <a:srgbClr val="FF0000"/>
                          </a:solidFill>
                          <a:latin typeface="Calibri"/>
                          <a:ea typeface="Calibri"/>
                          <a:cs typeface="_PDMS_Saleem_QuranFont"/>
                        </a:rPr>
                        <a:t>ذَهَبَ </a:t>
                      </a:r>
                      <a:r>
                        <a:rPr lang="ar-SA" sz="1600" b="0" dirty="0">
                          <a:latin typeface="Calibri"/>
                          <a:ea typeface="Calibri"/>
                          <a:cs typeface="_PDMS_Saleem_QuranFont"/>
                        </a:rPr>
                        <a:t>اللّٰهُ بِنُوْرِهِمْ</a:t>
                      </a:r>
                      <a:endParaRPr lang="en-US" sz="1100" b="0" dirty="0">
                        <a:latin typeface="Calibri"/>
                        <a:ea typeface="Calibri"/>
                        <a:cs typeface="Arial"/>
                      </a:endParaRPr>
                    </a:p>
                  </a:txBody>
                  <a:tcPr marL="68580" marR="68580" marT="0" marB="0"/>
                </a:tc>
                <a:tc>
                  <a:txBody>
                    <a:bodyPr/>
                    <a:lstStyle/>
                    <a:p>
                      <a:pPr algn="ctr"/>
                      <a:r>
                        <a:rPr lang="ur-PK" b="0" dirty="0" smtClean="0">
                          <a:latin typeface="Al_Mushaf" pitchFamily="2" charset="-78"/>
                          <a:cs typeface="Al_Mushaf" pitchFamily="2" charset="-78"/>
                        </a:rPr>
                        <a:t>ف</a:t>
                      </a:r>
                      <a:r>
                        <a:rPr lang="ur-PK" b="0" dirty="0" smtClean="0">
                          <a:latin typeface="Al_Mushaf"/>
                          <a:cs typeface="Al_Mushaf"/>
                        </a:rPr>
                        <a:t>َ</a:t>
                      </a:r>
                      <a:r>
                        <a:rPr lang="ur-PK" b="0" dirty="0" smtClean="0">
                          <a:latin typeface="Al_Mushaf" pitchFamily="2" charset="-78"/>
                          <a:cs typeface="Al_Mushaf" pitchFamily="2" charset="-78"/>
                        </a:rPr>
                        <a:t>ع</a:t>
                      </a:r>
                      <a:r>
                        <a:rPr lang="ur-PK" b="0" dirty="0" smtClean="0">
                          <a:latin typeface="Al_Mushaf"/>
                          <a:cs typeface="Al_Mushaf"/>
                        </a:rPr>
                        <a:t>َ</a:t>
                      </a:r>
                      <a:r>
                        <a:rPr lang="ur-PK" b="0" dirty="0" smtClean="0">
                          <a:latin typeface="Al_Mushaf" pitchFamily="2" charset="-78"/>
                          <a:cs typeface="Al_Mushaf" pitchFamily="2" charset="-78"/>
                        </a:rPr>
                        <a:t>ل</a:t>
                      </a:r>
                      <a:r>
                        <a:rPr lang="ur-PK" b="0" dirty="0" smtClean="0">
                          <a:latin typeface="Al_Mushaf"/>
                          <a:cs typeface="Al_Mushaf"/>
                        </a:rPr>
                        <a:t>َ</a:t>
                      </a:r>
                      <a:endParaRPr lang="en-US" b="0" dirty="0">
                        <a:latin typeface="Al_Mushaf" pitchFamily="2" charset="-78"/>
                        <a:cs typeface="Al_Mushaf" pitchFamily="2" charset="-78"/>
                      </a:endParaRPr>
                    </a:p>
                  </a:txBody>
                  <a:tcPr/>
                </a:tc>
                <a:tc>
                  <a:txBody>
                    <a:bodyPr/>
                    <a:lstStyle/>
                    <a:p>
                      <a:pPr algn="ctr"/>
                      <a:r>
                        <a:rPr lang="ur-PK" b="0" dirty="0" smtClean="0">
                          <a:latin typeface="Al_Mushaf" pitchFamily="2" charset="-78"/>
                          <a:cs typeface="Al_Mushaf" pitchFamily="2" charset="-78"/>
                        </a:rPr>
                        <a:t>ھو</a:t>
                      </a:r>
                      <a:endParaRPr lang="en-US" b="0"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[4:17] </a:t>
                      </a:r>
                      <a:r>
                        <a:rPr lang="ar-SA" sz="1600" dirty="0">
                          <a:latin typeface="Calibri"/>
                          <a:ea typeface="Calibri"/>
                          <a:cs typeface="_PDMS_Saleem_QuranFont"/>
                        </a:rPr>
                        <a:t>وَالَّذٰنِ يَاْتِيٰنِهَا مِنْكُمْ فَاٰذُوْهُمَا‌ۚ فَاِنْ </a:t>
                      </a:r>
                      <a:r>
                        <a:rPr lang="ar-SA" sz="1600" dirty="0">
                          <a:solidFill>
                            <a:srgbClr val="FF0000"/>
                          </a:solidFill>
                          <a:latin typeface="Calibri"/>
                          <a:ea typeface="Calibri"/>
                          <a:cs typeface="_PDMS_Saleem_QuranFont"/>
                        </a:rPr>
                        <a:t>تَابَا</a:t>
                      </a:r>
                      <a:r>
                        <a:rPr lang="ar-SA" sz="1600" dirty="0">
                          <a:latin typeface="Calibri"/>
                          <a:ea typeface="Calibri"/>
                          <a:cs typeface="_PDMS_Saleem_QuranFont"/>
                        </a:rPr>
                        <a:t> وَ</a:t>
                      </a:r>
                      <a:r>
                        <a:rPr lang="ar-SA" sz="1600" dirty="0">
                          <a:solidFill>
                            <a:srgbClr val="FF0000"/>
                          </a:solidFill>
                          <a:latin typeface="Calibri"/>
                          <a:ea typeface="Calibri"/>
                          <a:cs typeface="_PDMS_Saleem_QuranFont"/>
                        </a:rPr>
                        <a:t>اَصْلَحَا</a:t>
                      </a:r>
                      <a:r>
                        <a:rPr lang="ar-SA" sz="1600" dirty="0">
                          <a:latin typeface="Calibri"/>
                          <a:ea typeface="Calibri"/>
                          <a:cs typeface="_PDMS_Saleem_QuranFont"/>
                        </a:rPr>
                        <a:t> فَاَعْرِضُوْا عَنْهُمَا‌ؕ</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ا</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[2:7] </a:t>
                      </a:r>
                      <a:r>
                        <a:rPr lang="ar-SA" sz="1600" dirty="0">
                          <a:latin typeface="Calibri"/>
                          <a:ea typeface="Calibri"/>
                          <a:cs typeface="_PDMS_Saleem_QuranFont"/>
                        </a:rPr>
                        <a:t>اِنَّ الَّذِيْنَ </a:t>
                      </a:r>
                      <a:r>
                        <a:rPr lang="ar-SA" sz="1600" dirty="0">
                          <a:solidFill>
                            <a:srgbClr val="FF0000"/>
                          </a:solidFill>
                          <a:latin typeface="Calibri"/>
                          <a:ea typeface="Calibri"/>
                          <a:cs typeface="_PDMS_Saleem_QuranFont"/>
                        </a:rPr>
                        <a:t>كَفَرُوْا</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و</a:t>
                      </a:r>
                      <a:r>
                        <a:rPr lang="ur-PK" dirty="0" smtClean="0">
                          <a:latin typeface="Al_Mushaf"/>
                          <a:cs typeface="Al_Mushaf"/>
                        </a:rPr>
                        <a:t>ْ</a:t>
                      </a:r>
                      <a:r>
                        <a:rPr lang="ur-PK" dirty="0" smtClean="0">
                          <a:latin typeface="Al_Mushaf" pitchFamily="2" charset="-78"/>
                          <a:cs typeface="Al_Mushaf" pitchFamily="2" charset="-78"/>
                        </a:rPr>
                        <a:t>ا</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ھم</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[2:18] </a:t>
                      </a:r>
                      <a:r>
                        <a:rPr lang="ar-SA" sz="1600" dirty="0">
                          <a:latin typeface="Calibri"/>
                          <a:ea typeface="Calibri"/>
                          <a:cs typeface="_PDMS_Saleem_QuranFont"/>
                        </a:rPr>
                        <a:t>فَلَمَّآ ا</a:t>
                      </a:r>
                      <a:r>
                        <a:rPr lang="ar-SA" sz="1600" dirty="0">
                          <a:solidFill>
                            <a:srgbClr val="FF0000"/>
                          </a:solidFill>
                          <a:latin typeface="Calibri"/>
                          <a:ea typeface="Calibri"/>
                          <a:cs typeface="_PDMS_Saleem_QuranFont"/>
                        </a:rPr>
                        <a:t>َضَآءَتْ</a:t>
                      </a:r>
                      <a:r>
                        <a:rPr lang="ar-SA" sz="1600" dirty="0">
                          <a:latin typeface="Calibri"/>
                          <a:ea typeface="Calibri"/>
                          <a:cs typeface="_PDMS_Saleem_QuranFont"/>
                        </a:rPr>
                        <a:t> مَا حَوْلَهٗ </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ھی</a:t>
                      </a:r>
                      <a:endParaRPr lang="en-US" dirty="0">
                        <a:latin typeface="Al_Mushaf" pitchFamily="2" charset="-78"/>
                        <a:cs typeface="Al_Mushaf" pitchFamily="2" charset="-78"/>
                      </a:endParaRPr>
                    </a:p>
                  </a:txBody>
                  <a:tcPr/>
                </a:tc>
              </a:tr>
              <a:tr h="398396">
                <a:tc>
                  <a:txBody>
                    <a:bodyPr/>
                    <a:lstStyle/>
                    <a:p>
                      <a:endParaRPr lang="en-US" dirty="0"/>
                    </a:p>
                  </a:txBody>
                  <a:tcPr/>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ا</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[12:51] </a:t>
                      </a:r>
                      <a:r>
                        <a:rPr lang="ar-SA" sz="1600" dirty="0">
                          <a:latin typeface="Calibri"/>
                          <a:ea typeface="Calibri"/>
                          <a:cs typeface="_PDMS_Saleem_QuranFont"/>
                        </a:rPr>
                        <a:t> قَالَ ارْجِعْ اِلٰى رَبِّكَ فَسْــَٔلْهُ مَا بَالُ النِّسْوَةِ الّٰتِىْ </a:t>
                      </a:r>
                      <a:r>
                        <a:rPr lang="ar-SA" sz="1600" dirty="0">
                          <a:solidFill>
                            <a:srgbClr val="FF0000"/>
                          </a:solidFill>
                          <a:latin typeface="Calibri"/>
                          <a:ea typeface="Calibri"/>
                          <a:cs typeface="_PDMS_Saleem_QuranFont"/>
                        </a:rPr>
                        <a:t>قَطَّعْنَ </a:t>
                      </a:r>
                      <a:r>
                        <a:rPr lang="ar-SA" sz="1600" dirty="0">
                          <a:latin typeface="Calibri"/>
                          <a:ea typeface="Calibri"/>
                          <a:cs typeface="_PDMS_Saleem_QuranFont"/>
                        </a:rPr>
                        <a:t>اَيْدِيَهُنَّ‌ؕ</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ھن</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Verdana"/>
                          <a:ea typeface="Calibri"/>
                          <a:cs typeface="Arial"/>
                        </a:rPr>
                        <a:t>[5:117] </a:t>
                      </a:r>
                      <a:r>
                        <a:rPr lang="ar-SA" sz="1600" dirty="0">
                          <a:latin typeface="Calibri"/>
                          <a:ea typeface="Calibri"/>
                          <a:cs typeface="_PDMS_Saleem_QuranFont"/>
                        </a:rPr>
                        <a:t>وَاِذْ قَالَ اللّٰهُ يٰعِيْسَى ابْنَ مَرْيَمَ ءَاَنْتَ </a:t>
                      </a:r>
                      <a:r>
                        <a:rPr lang="ar-SA" sz="1600" dirty="0">
                          <a:solidFill>
                            <a:srgbClr val="FF0000"/>
                          </a:solidFill>
                          <a:latin typeface="Calibri"/>
                          <a:ea typeface="Calibri"/>
                          <a:cs typeface="_PDMS_Saleem_QuranFont"/>
                        </a:rPr>
                        <a:t>قُلْتَ </a:t>
                      </a:r>
                      <a:r>
                        <a:rPr lang="ar-SA" sz="1600" dirty="0">
                          <a:latin typeface="Calibri"/>
                          <a:ea typeface="Calibri"/>
                          <a:cs typeface="_PDMS_Saleem_QuranFont"/>
                        </a:rPr>
                        <a:t>لِلنَّاسِ اتَّخِذُوْنِىْ وَاُمِّىَ اِلٰهَيْنِ مِنْ دُوْنِ اللّٰهِ‌ؕ</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a:t>
                      </a:r>
                      <a:endParaRPr lang="en-US" dirty="0">
                        <a:latin typeface="Al_Mushaf" pitchFamily="2" charset="-78"/>
                        <a:cs typeface="Al_Mushaf" pitchFamily="2" charset="-78"/>
                      </a:endParaRPr>
                    </a:p>
                  </a:txBody>
                  <a:tcPr/>
                </a:tc>
              </a:tr>
              <a:tr h="398396">
                <a:tc>
                  <a:txBody>
                    <a:bodyPr/>
                    <a:lstStyle/>
                    <a:p>
                      <a:endParaRPr lang="en-US"/>
                    </a:p>
                  </a:txBody>
                  <a:tcPr/>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ا</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[2:55] </a:t>
                      </a:r>
                      <a:r>
                        <a:rPr lang="ar-SA" sz="1600" dirty="0">
                          <a:latin typeface="Calibri"/>
                          <a:ea typeface="Calibri"/>
                          <a:cs typeface="_PDMS_Saleem_QuranFont"/>
                        </a:rPr>
                        <a:t>وَاِذْ قَالَ مُوْسٰى لِقَوْمِهٖ يٰقَوْمِ اِنَّكُمْ</a:t>
                      </a:r>
                      <a:r>
                        <a:rPr lang="ar-SA" sz="1600" dirty="0">
                          <a:solidFill>
                            <a:srgbClr val="FF0000"/>
                          </a:solidFill>
                          <a:latin typeface="Calibri"/>
                          <a:ea typeface="Calibri"/>
                          <a:cs typeface="_PDMS_Saleem_QuranFont"/>
                        </a:rPr>
                        <a:t> ظَلَمْتُمْ</a:t>
                      </a:r>
                      <a:r>
                        <a:rPr lang="ar-SA" sz="1600" dirty="0">
                          <a:latin typeface="Calibri"/>
                          <a:ea typeface="Calibri"/>
                          <a:cs typeface="_PDMS_Saleem_QuranFont"/>
                        </a:rPr>
                        <a:t> اَنْفُسَکُمْ</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انتم</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[19:28] </a:t>
                      </a:r>
                      <a:r>
                        <a:rPr lang="ar-SA" sz="1600" dirty="0">
                          <a:latin typeface="Calibri"/>
                          <a:ea typeface="Calibri"/>
                          <a:cs typeface="_PDMS_Saleem_QuranFont"/>
                        </a:rPr>
                        <a:t>فَاَتَتْ بِهٖ قَوْمَهَا تَحْمِلُهٗ‌ؕ قَالُوْا يٰمَرْيَمُ لَقَدْ</a:t>
                      </a:r>
                      <a:r>
                        <a:rPr lang="ar-SA" sz="1600" dirty="0">
                          <a:solidFill>
                            <a:srgbClr val="FF0000"/>
                          </a:solidFill>
                          <a:latin typeface="Calibri"/>
                          <a:ea typeface="Calibri"/>
                          <a:cs typeface="_PDMS_Saleem_QuranFont"/>
                        </a:rPr>
                        <a:t> جِئْتِ</a:t>
                      </a:r>
                      <a:r>
                        <a:rPr lang="ar-SA" sz="1600" dirty="0">
                          <a:latin typeface="Calibri"/>
                          <a:ea typeface="Calibri"/>
                          <a:cs typeface="_PDMS_Saleem_QuranFont"/>
                        </a:rPr>
                        <a:t> شَيْـًٔـا فَرِيًّا‏﻿﻿</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a:t>
                      </a:r>
                      <a:endParaRPr lang="en-US" dirty="0">
                        <a:latin typeface="Al_Mushaf" pitchFamily="2" charset="-78"/>
                        <a:cs typeface="Al_Mushaf" pitchFamily="2" charset="-78"/>
                      </a:endParaRPr>
                    </a:p>
                  </a:txBody>
                  <a:tcPr/>
                </a:tc>
              </a:tr>
              <a:tr h="398396">
                <a:tc>
                  <a:txBody>
                    <a:bodyPr/>
                    <a:lstStyle/>
                    <a:p>
                      <a:endParaRPr lang="en-US"/>
                    </a:p>
                  </a:txBody>
                  <a:tcPr/>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م</a:t>
                      </a:r>
                      <a:r>
                        <a:rPr lang="ur-PK" dirty="0" smtClean="0">
                          <a:latin typeface="Al_Mushaf"/>
                          <a:cs typeface="Al_Mushaf"/>
                        </a:rPr>
                        <a:t>َ</a:t>
                      </a:r>
                      <a:r>
                        <a:rPr lang="ur-PK" dirty="0" smtClean="0">
                          <a:latin typeface="Al_Mushaf" pitchFamily="2" charset="-78"/>
                          <a:cs typeface="Al_Mushaf" pitchFamily="2" charset="-78"/>
                        </a:rPr>
                        <a:t>ا</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[12:52] </a:t>
                      </a:r>
                      <a:r>
                        <a:rPr lang="ar-SA" sz="1600" dirty="0">
                          <a:latin typeface="Calibri"/>
                          <a:ea typeface="Calibri"/>
                          <a:cs typeface="_PDMS_Saleem_QuranFont"/>
                        </a:rPr>
                        <a:t>قَالَ مَا خَطْبُكُنَّ اِذْ </a:t>
                      </a:r>
                      <a:r>
                        <a:rPr lang="ar-SA" sz="1600" dirty="0">
                          <a:solidFill>
                            <a:srgbClr val="FF0000"/>
                          </a:solidFill>
                          <a:latin typeface="Calibri"/>
                          <a:ea typeface="Calibri"/>
                          <a:cs typeface="_PDMS_Saleem_QuranFont"/>
                        </a:rPr>
                        <a:t>رَاوَدتُّنَّ</a:t>
                      </a:r>
                      <a:r>
                        <a:rPr lang="ar-SA" sz="1600" dirty="0">
                          <a:latin typeface="Calibri"/>
                          <a:ea typeface="Calibri"/>
                          <a:cs typeface="_PDMS_Saleem_QuranFont"/>
                        </a:rPr>
                        <a:t> يُوْسُفَ عَنْ نَّـفْسِهٖ‌ؕ</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انتن</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[2:41] </a:t>
                      </a:r>
                      <a:r>
                        <a:rPr lang="ar-SA" sz="1600" dirty="0">
                          <a:latin typeface="Calibri"/>
                          <a:ea typeface="Calibri"/>
                          <a:cs typeface="_PDMS_Saleem_QuranFont"/>
                        </a:rPr>
                        <a:t>يٰبَنِىْٓ اِسْرَآءِيْلَ اذْكُرُوْا نِعْمَتِىَ الَّتِىْٓ </a:t>
                      </a:r>
                      <a:r>
                        <a:rPr lang="ar-SA" sz="1600" dirty="0">
                          <a:solidFill>
                            <a:srgbClr val="FF0000"/>
                          </a:solidFill>
                          <a:latin typeface="Calibri"/>
                          <a:ea typeface="Calibri"/>
                          <a:cs typeface="_PDMS_Saleem_QuranFont"/>
                        </a:rPr>
                        <a:t>اَنْعَمْتُ </a:t>
                      </a:r>
                      <a:r>
                        <a:rPr lang="ar-SA" sz="1600" dirty="0">
                          <a:latin typeface="Calibri"/>
                          <a:ea typeface="Calibri"/>
                          <a:cs typeface="_PDMS_Saleem_QuranFont"/>
                        </a:rPr>
                        <a:t>عَلَيْكُمْ</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ت</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[2:58] </a:t>
                      </a:r>
                      <a:r>
                        <a:rPr lang="ar-SA" sz="1600" dirty="0">
                          <a:latin typeface="Calibri"/>
                          <a:ea typeface="Calibri"/>
                          <a:cs typeface="_PDMS_Saleem_QuranFont"/>
                        </a:rPr>
                        <a:t>وَ</a:t>
                      </a:r>
                      <a:r>
                        <a:rPr lang="ar-SA" sz="1600" dirty="0">
                          <a:solidFill>
                            <a:srgbClr val="FF0000"/>
                          </a:solidFill>
                          <a:latin typeface="Calibri"/>
                          <a:ea typeface="Calibri"/>
                          <a:cs typeface="_PDMS_Saleem_QuranFont"/>
                        </a:rPr>
                        <a:t>ظَلَّلْنَا </a:t>
                      </a:r>
                      <a:r>
                        <a:rPr lang="ar-SA" sz="1600" dirty="0">
                          <a:latin typeface="Calibri"/>
                          <a:ea typeface="Calibri"/>
                          <a:cs typeface="_PDMS_Saleem_QuranFont"/>
                        </a:rPr>
                        <a:t>عَلَيْکُمُ الْغَمَامَ وَ</a:t>
                      </a:r>
                      <a:r>
                        <a:rPr lang="ar-SA" sz="1600" dirty="0">
                          <a:solidFill>
                            <a:srgbClr val="FF0000"/>
                          </a:solidFill>
                          <a:latin typeface="Calibri"/>
                          <a:ea typeface="Calibri"/>
                          <a:cs typeface="_PDMS_Saleem_QuranFont"/>
                        </a:rPr>
                        <a:t>اَنْزَلْنَا </a:t>
                      </a:r>
                      <a:r>
                        <a:rPr lang="ar-SA" sz="1600" dirty="0">
                          <a:latin typeface="Calibri"/>
                          <a:ea typeface="Calibri"/>
                          <a:cs typeface="_PDMS_Saleem_QuranFont"/>
                        </a:rPr>
                        <a:t>عَلَيْكُمُ الْمَنَّ وَالسَّلْوٰى‌ؕ</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ا</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نحن</a:t>
                      </a:r>
                      <a:endParaRPr lang="en-US"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884461"/>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CA" sz="4400" dirty="0" smtClean="0">
                <a:latin typeface="+mj-lt"/>
                <a:ea typeface="+mj-ea"/>
                <a:cs typeface="+mj-cs"/>
              </a:rPr>
              <a:t>IMPERFECT </a:t>
            </a:r>
            <a:r>
              <a:rPr kumimoji="0" lang="en-CA" sz="4400" b="0" i="0" u="none" strike="noStrike" kern="1200" cap="none" spc="0" normalizeH="0" baseline="0" noProof="0" dirty="0" smtClean="0">
                <a:ln>
                  <a:noFill/>
                </a:ln>
                <a:solidFill>
                  <a:schemeClr val="tx1"/>
                </a:solidFill>
                <a:effectLst/>
                <a:uLnTx/>
                <a:uFillTx/>
                <a:latin typeface="+mj-lt"/>
                <a:ea typeface="+mj-ea"/>
                <a:cs typeface="+mj-cs"/>
              </a:rPr>
              <a:t>VERB  </a:t>
            </a:r>
            <a:r>
              <a:rPr kumimoji="0" lang="ur-PK" sz="4400" b="0" i="0" u="none" strike="noStrike" kern="1200" cap="none" spc="0" normalizeH="0" baseline="0" noProof="0" dirty="0" smtClean="0">
                <a:ln>
                  <a:noFill/>
                </a:ln>
                <a:solidFill>
                  <a:schemeClr val="tx1"/>
                </a:solidFill>
                <a:effectLst/>
                <a:uLnTx/>
                <a:uFillTx/>
                <a:latin typeface="Al_Mushaf" pitchFamily="2" charset="-78"/>
                <a:ea typeface="+mj-ea"/>
                <a:cs typeface="Al_Mushaf" pitchFamily="2" charset="-78"/>
              </a:rPr>
              <a:t>فعل مضارع</a:t>
            </a:r>
            <a:endParaRPr kumimoji="0" lang="en-US" sz="4400" b="0" i="0" u="none" strike="noStrike" kern="1200" cap="none" spc="0" normalizeH="0" baseline="0" noProof="0" dirty="0" smtClean="0">
              <a:ln>
                <a:noFill/>
              </a:ln>
              <a:solidFill>
                <a:schemeClr val="tx1"/>
              </a:solidFill>
              <a:effectLst/>
              <a:uLnTx/>
              <a:uFillTx/>
              <a:latin typeface="Al_Mushaf" pitchFamily="2" charset="-78"/>
              <a:ea typeface="+mj-ea"/>
              <a:cs typeface="Al_Mushaf" pitchFamily="2" charset="-78"/>
            </a:endParaRPr>
          </a:p>
        </p:txBody>
      </p:sp>
      <p:graphicFrame>
        <p:nvGraphicFramePr>
          <p:cNvPr id="5" name="Content Placeholder 3"/>
          <p:cNvGraphicFramePr>
            <a:graphicFrameLocks/>
          </p:cNvGraphicFramePr>
          <p:nvPr/>
        </p:nvGraphicFramePr>
        <p:xfrm>
          <a:off x="457200" y="1214416"/>
          <a:ext cx="8472519" cy="5577544"/>
        </p:xfrm>
        <a:graphic>
          <a:graphicData uri="http://schemas.openxmlformats.org/drawingml/2006/table">
            <a:tbl>
              <a:tblPr firstRow="1" bandRow="1">
                <a:tableStyleId>{5C22544A-7EE6-4342-B048-85BDC9FD1C3A}</a:tableStyleId>
              </a:tblPr>
              <a:tblGrid>
                <a:gridCol w="4530446"/>
                <a:gridCol w="1912214"/>
                <a:gridCol w="2029859"/>
              </a:tblGrid>
              <a:tr h="398396">
                <a:tc>
                  <a:txBody>
                    <a:bodyPr/>
                    <a:lstStyle/>
                    <a:p>
                      <a:pPr marL="0" marR="0" algn="r" rtl="1">
                        <a:lnSpc>
                          <a:spcPct val="115000"/>
                        </a:lnSpc>
                        <a:spcBef>
                          <a:spcPts val="0"/>
                        </a:spcBef>
                        <a:spcAft>
                          <a:spcPts val="1000"/>
                        </a:spcAft>
                      </a:pPr>
                      <a:r>
                        <a:rPr lang="ar-SA" sz="1600" b="0" dirty="0">
                          <a:latin typeface="Calibri"/>
                          <a:ea typeface="Calibri"/>
                          <a:cs typeface="Arial"/>
                        </a:rPr>
                        <a:t>[2:9] </a:t>
                      </a:r>
                      <a:r>
                        <a:rPr lang="ar-SA" sz="1600" b="0" dirty="0">
                          <a:latin typeface="Calibri"/>
                          <a:ea typeface="Calibri"/>
                          <a:cs typeface="_PDMS_Saleem_QuranFont"/>
                        </a:rPr>
                        <a:t>وَمِنَ النَّاسِ مَنْ </a:t>
                      </a:r>
                      <a:r>
                        <a:rPr lang="ar-SA" sz="1600" b="0" dirty="0">
                          <a:solidFill>
                            <a:srgbClr val="FF0000"/>
                          </a:solidFill>
                          <a:latin typeface="Calibri"/>
                          <a:ea typeface="Calibri"/>
                          <a:cs typeface="_PDMS_Saleem_QuranFont"/>
                        </a:rPr>
                        <a:t>يَّقُوْلُ</a:t>
                      </a:r>
                      <a:r>
                        <a:rPr lang="ar-SA" sz="1600" b="0" dirty="0">
                          <a:latin typeface="Calibri"/>
                          <a:ea typeface="Calibri"/>
                          <a:cs typeface="_PDMS_Saleem_QuranFont"/>
                        </a:rPr>
                        <a:t> اٰمَنَّا بِاللّٰهِ وَبِالْيَوْمِ الْاٰخِرِ وَمَا هُمْ بِمُؤْمِنِيْنَ‌ۘ‏</a:t>
                      </a:r>
                      <a:endParaRPr lang="en-US" sz="1100" b="0" dirty="0">
                        <a:latin typeface="Calibri"/>
                        <a:ea typeface="Calibri"/>
                        <a:cs typeface="Arial"/>
                      </a:endParaRPr>
                    </a:p>
                  </a:txBody>
                  <a:tcPr marL="68580" marR="68580" marT="0" marB="0"/>
                </a:tc>
                <a:tc>
                  <a:txBody>
                    <a:bodyPr/>
                    <a:lstStyle/>
                    <a:p>
                      <a:pPr algn="ctr"/>
                      <a:r>
                        <a:rPr lang="ur-PK" b="0" dirty="0" smtClean="0">
                          <a:latin typeface="Al_Mushaf" pitchFamily="2" charset="-78"/>
                          <a:cs typeface="Al_Mushaf" pitchFamily="2" charset="-78"/>
                        </a:rPr>
                        <a:t>ی</a:t>
                      </a:r>
                      <a:r>
                        <a:rPr lang="ur-PK" b="0" dirty="0" smtClean="0">
                          <a:latin typeface="Al_Mushaf"/>
                          <a:cs typeface="Al_Mushaf"/>
                        </a:rPr>
                        <a:t>َ</a:t>
                      </a:r>
                      <a:r>
                        <a:rPr lang="ur-PK" b="0" dirty="0" smtClean="0">
                          <a:latin typeface="Al_Mushaf" pitchFamily="2" charset="-78"/>
                          <a:cs typeface="Al_Mushaf" pitchFamily="2" charset="-78"/>
                        </a:rPr>
                        <a:t>ف</a:t>
                      </a:r>
                      <a:r>
                        <a:rPr lang="ur-PK" b="0" dirty="0" smtClean="0">
                          <a:latin typeface="Al_Mushaf"/>
                          <a:cs typeface="Al_Mushaf"/>
                        </a:rPr>
                        <a:t>ْ</a:t>
                      </a:r>
                      <a:r>
                        <a:rPr lang="ur-PK" b="0" dirty="0" smtClean="0">
                          <a:latin typeface="Al_Mushaf" pitchFamily="2" charset="-78"/>
                          <a:cs typeface="Al_Mushaf" pitchFamily="2" charset="-78"/>
                        </a:rPr>
                        <a:t>ع</a:t>
                      </a:r>
                      <a:r>
                        <a:rPr lang="ur-PK" b="0" dirty="0" smtClean="0">
                          <a:latin typeface="Al_Mushaf"/>
                          <a:cs typeface="Al_Mushaf"/>
                        </a:rPr>
                        <a:t>َ</a:t>
                      </a:r>
                      <a:r>
                        <a:rPr lang="ur-PK" b="0" dirty="0" smtClean="0">
                          <a:latin typeface="Al_Mushaf" pitchFamily="2" charset="-78"/>
                          <a:cs typeface="Al_Mushaf" pitchFamily="2" charset="-78"/>
                        </a:rPr>
                        <a:t>ل</a:t>
                      </a:r>
                      <a:r>
                        <a:rPr lang="ur-PK" b="0" dirty="0" smtClean="0">
                          <a:latin typeface="Al_Mushaf"/>
                          <a:cs typeface="Al_Mushaf"/>
                        </a:rPr>
                        <a:t>ُ</a:t>
                      </a:r>
                      <a:endParaRPr lang="en-US" b="0" dirty="0">
                        <a:latin typeface="Al_Mushaf" pitchFamily="2" charset="-78"/>
                        <a:cs typeface="Al_Mushaf" pitchFamily="2" charset="-78"/>
                      </a:endParaRPr>
                    </a:p>
                  </a:txBody>
                  <a:tcPr/>
                </a:tc>
                <a:tc>
                  <a:txBody>
                    <a:bodyPr/>
                    <a:lstStyle/>
                    <a:p>
                      <a:pPr algn="ctr"/>
                      <a:r>
                        <a:rPr lang="ur-PK" b="0" dirty="0" smtClean="0">
                          <a:latin typeface="Al_Mushaf" pitchFamily="2" charset="-78"/>
                          <a:cs typeface="Al_Mushaf" pitchFamily="2" charset="-78"/>
                        </a:rPr>
                        <a:t>ھو</a:t>
                      </a:r>
                      <a:endParaRPr lang="en-US" b="0"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[55:7] </a:t>
                      </a:r>
                      <a:r>
                        <a:rPr lang="ar-SA" sz="1600" dirty="0">
                          <a:latin typeface="Calibri"/>
                          <a:ea typeface="Calibri"/>
                          <a:cs typeface="_PDMS_Saleem_QuranFont"/>
                        </a:rPr>
                        <a:t>وَّالنَّجْمُ وَالشَّجَرُ </a:t>
                      </a:r>
                      <a:r>
                        <a:rPr lang="ar-SA" sz="1600" dirty="0">
                          <a:solidFill>
                            <a:srgbClr val="FF0000"/>
                          </a:solidFill>
                          <a:latin typeface="Calibri"/>
                          <a:ea typeface="Calibri"/>
                          <a:cs typeface="_PDMS_Saleem_QuranFont"/>
                        </a:rPr>
                        <a:t>يَسْجُدٰنِ‏﻿</a:t>
                      </a:r>
                      <a:r>
                        <a:rPr lang="ar-SA" sz="1600" dirty="0">
                          <a:latin typeface="Calibri"/>
                          <a:ea typeface="Calibri"/>
                          <a:cs typeface="_PDMS_Saleem_QuranFont"/>
                        </a:rPr>
                        <a:t>﻿</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ی</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ان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[2:10] </a:t>
                      </a:r>
                      <a:r>
                        <a:rPr lang="ar-SA" sz="1600" dirty="0">
                          <a:latin typeface="Calibri"/>
                          <a:ea typeface="Calibri"/>
                          <a:cs typeface="_PDMS_Saleem_QuranFont"/>
                        </a:rPr>
                        <a:t>يُخٰدِعُوْنَ اللّٰهَ وَالَّذِيْنَ اٰمَنُوْا ‌ۚ وَمَا</a:t>
                      </a:r>
                      <a:r>
                        <a:rPr lang="ar-SA" sz="1600" dirty="0">
                          <a:solidFill>
                            <a:srgbClr val="FF0000"/>
                          </a:solidFill>
                          <a:latin typeface="Calibri"/>
                          <a:ea typeface="Calibri"/>
                          <a:cs typeface="_PDMS_Saleem_QuranFont"/>
                        </a:rPr>
                        <a:t> يَخْدَعُوْنَ </a:t>
                      </a:r>
                      <a:r>
                        <a:rPr lang="ar-SA" sz="1600" dirty="0">
                          <a:latin typeface="Calibri"/>
                          <a:ea typeface="Calibri"/>
                          <a:cs typeface="_PDMS_Saleem_QuranFont"/>
                        </a:rPr>
                        <a:t>اِلَّاۤ اَنْفُسَهُمْ وَمَا </a:t>
                      </a:r>
                      <a:r>
                        <a:rPr lang="ar-SA" sz="1600" dirty="0">
                          <a:solidFill>
                            <a:srgbClr val="FF0000"/>
                          </a:solidFill>
                          <a:latin typeface="Calibri"/>
                          <a:ea typeface="Calibri"/>
                          <a:cs typeface="_PDMS_Saleem_QuranFont"/>
                        </a:rPr>
                        <a:t>يَشْعُرُوْنَؕ</a:t>
                      </a:r>
                      <a:r>
                        <a:rPr lang="ar-SA" sz="1600" dirty="0">
                          <a:latin typeface="Calibri"/>
                          <a:ea typeface="Calibri"/>
                          <a:cs typeface="_PDMS_Saleem_QuranFont"/>
                        </a:rPr>
                        <a:t>‏</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ی</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و</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ھم</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[67:8] </a:t>
                      </a:r>
                      <a:r>
                        <a:rPr lang="ar-SA" sz="1600" dirty="0">
                          <a:latin typeface="Calibri"/>
                          <a:ea typeface="Calibri"/>
                          <a:cs typeface="_PDMS_Saleem_QuranFont"/>
                        </a:rPr>
                        <a:t>اِذَاۤ اُلْقُوْا فِيْهَا سَمِعُوْا لَهَا شَهِيْقًا وَّهِىَ</a:t>
                      </a:r>
                      <a:r>
                        <a:rPr lang="ar-SA" sz="1600" dirty="0">
                          <a:solidFill>
                            <a:srgbClr val="FF0000"/>
                          </a:solidFill>
                          <a:latin typeface="Calibri"/>
                          <a:ea typeface="Calibri"/>
                          <a:cs typeface="_PDMS_Saleem_QuranFont"/>
                        </a:rPr>
                        <a:t> تَفُوْرُۙ</a:t>
                      </a:r>
                      <a:r>
                        <a:rPr lang="ar-SA" sz="1600" dirty="0">
                          <a:latin typeface="Calibri"/>
                          <a:ea typeface="Calibri"/>
                          <a:cs typeface="_PDMS_Saleem_QuranFont"/>
                        </a:rPr>
                        <a:t>‏  </a:t>
                      </a:r>
                      <a:r>
                        <a:rPr lang="ar-SA" sz="1600" dirty="0">
                          <a:latin typeface="Calibri"/>
                          <a:ea typeface="Calibri"/>
                          <a:cs typeface="Arial"/>
                        </a:rPr>
                        <a:t>[67:9]</a:t>
                      </a:r>
                      <a:r>
                        <a:rPr lang="ar-SA" sz="1600" dirty="0">
                          <a:solidFill>
                            <a:srgbClr val="FF0000"/>
                          </a:solidFill>
                          <a:latin typeface="Calibri"/>
                          <a:ea typeface="Calibri"/>
                          <a:cs typeface="Arial"/>
                        </a:rPr>
                        <a:t> </a:t>
                      </a:r>
                      <a:r>
                        <a:rPr lang="ar-SA" sz="1600" dirty="0">
                          <a:solidFill>
                            <a:srgbClr val="FF0000"/>
                          </a:solidFill>
                          <a:latin typeface="Calibri"/>
                          <a:ea typeface="Calibri"/>
                          <a:cs typeface="_PDMS_Saleem_QuranFont"/>
                        </a:rPr>
                        <a:t>تَكَادُ تَمَيَّزُ</a:t>
                      </a:r>
                      <a:r>
                        <a:rPr lang="ar-SA" sz="1600" dirty="0">
                          <a:latin typeface="Calibri"/>
                          <a:ea typeface="Calibri"/>
                          <a:cs typeface="_PDMS_Saleem_QuranFont"/>
                        </a:rPr>
                        <a:t> مِنَ الْغَيْظِ‌ؕ ﻿﻿</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ھی</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[55:51] </a:t>
                      </a:r>
                      <a:r>
                        <a:rPr lang="ar-SA" sz="1600" dirty="0">
                          <a:latin typeface="Calibri"/>
                          <a:ea typeface="Calibri"/>
                          <a:cs typeface="_PDMS_Saleem_QuranFont"/>
                        </a:rPr>
                        <a:t>فِيْهِمَا عَيْنٰنِ </a:t>
                      </a:r>
                      <a:r>
                        <a:rPr lang="ar-SA" sz="1600" dirty="0">
                          <a:solidFill>
                            <a:srgbClr val="FF0000"/>
                          </a:solidFill>
                          <a:latin typeface="Calibri"/>
                          <a:ea typeface="Calibri"/>
                          <a:cs typeface="_PDMS_Saleem_QuranFont"/>
                        </a:rPr>
                        <a:t>تَجْرِيٰنِ</a:t>
                      </a:r>
                      <a:r>
                        <a:rPr lang="ar-SA" sz="1600" dirty="0">
                          <a:latin typeface="Calibri"/>
                          <a:ea typeface="Calibri"/>
                          <a:cs typeface="_PDMS_Saleem_QuranFont"/>
                        </a:rPr>
                        <a:t>‌ۚ‏﻿﻿</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ان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[4:16] </a:t>
                      </a:r>
                      <a:r>
                        <a:rPr lang="ar-SA" sz="1600" dirty="0">
                          <a:latin typeface="Calibri"/>
                          <a:ea typeface="Calibri"/>
                          <a:cs typeface="_PDMS_Saleem_QuranFont"/>
                        </a:rPr>
                        <a:t>وَالّٰتِىْ</a:t>
                      </a:r>
                      <a:r>
                        <a:rPr lang="ar-SA" sz="1600" dirty="0">
                          <a:solidFill>
                            <a:srgbClr val="FF0000"/>
                          </a:solidFill>
                          <a:latin typeface="Calibri"/>
                          <a:ea typeface="Calibri"/>
                          <a:cs typeface="_PDMS_Saleem_QuranFont"/>
                        </a:rPr>
                        <a:t> يَاْتِيْنَ</a:t>
                      </a:r>
                      <a:r>
                        <a:rPr lang="ar-SA" sz="1600" dirty="0">
                          <a:latin typeface="Calibri"/>
                          <a:ea typeface="Calibri"/>
                          <a:cs typeface="_PDMS_Saleem_QuranFont"/>
                        </a:rPr>
                        <a:t> الْفَاحِشَةَ مِنْ نِّسَآٮِٕكُمْ فَاسْتَشْهِدُوْا عَلَيْهِنَّ اَرْبَعَةً مِّنْكُمْ‌ۚ</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ی</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ھن</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[2:31]</a:t>
                      </a:r>
                      <a:r>
                        <a:rPr lang="ar-SA" sz="1600" dirty="0">
                          <a:latin typeface="Calibri"/>
                          <a:ea typeface="Calibri"/>
                          <a:cs typeface="_PDMS_Saleem_QuranFont"/>
                        </a:rPr>
                        <a:t> قَالُوْٓا اَ</a:t>
                      </a:r>
                      <a:r>
                        <a:rPr lang="ar-SA" sz="1600" dirty="0">
                          <a:solidFill>
                            <a:srgbClr val="FF0000"/>
                          </a:solidFill>
                          <a:latin typeface="Calibri"/>
                          <a:ea typeface="Calibri"/>
                          <a:cs typeface="_PDMS_Saleem_QuranFont"/>
                        </a:rPr>
                        <a:t>تَجْعَلُ</a:t>
                      </a:r>
                      <a:r>
                        <a:rPr lang="ar-SA" sz="1600" dirty="0">
                          <a:latin typeface="Calibri"/>
                          <a:ea typeface="Calibri"/>
                          <a:cs typeface="_PDMS_Saleem_QuranFont"/>
                        </a:rPr>
                        <a:t> فِيْهَا مَنْ يُّفْسِدُ فِيْهَا وَيَسْفِكُ الدِّمَآءَۚ </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[55:14] </a:t>
                      </a:r>
                      <a:r>
                        <a:rPr lang="ar-SA" sz="1600" dirty="0">
                          <a:latin typeface="Calibri"/>
                          <a:ea typeface="Calibri"/>
                          <a:cs typeface="_PDMS_Saleem_QuranFont"/>
                        </a:rPr>
                        <a:t>فَبِاَىِّ اٰلَاۤءِ رَبِّكُمَا</a:t>
                      </a:r>
                      <a:r>
                        <a:rPr lang="ar-SA" sz="1600" dirty="0">
                          <a:solidFill>
                            <a:srgbClr val="FF0000"/>
                          </a:solidFill>
                          <a:latin typeface="Calibri"/>
                          <a:ea typeface="Calibri"/>
                          <a:cs typeface="_PDMS_Saleem_QuranFont"/>
                        </a:rPr>
                        <a:t> تُكَذِّبٰنِ‏</a:t>
                      </a:r>
                      <a:r>
                        <a:rPr lang="ar-SA" sz="1600" dirty="0">
                          <a:latin typeface="Calibri"/>
                          <a:ea typeface="Calibri"/>
                          <a:cs typeface="_PDMS_Saleem_QuranFont"/>
                        </a:rPr>
                        <a:t>﻿﻿</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ان</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[2:29] </a:t>
                      </a:r>
                      <a:r>
                        <a:rPr lang="ar-SA" sz="1600" dirty="0">
                          <a:latin typeface="Calibri"/>
                          <a:ea typeface="Calibri"/>
                          <a:cs typeface="_PDMS_Saleem_QuranFont"/>
                        </a:rPr>
                        <a:t>كَيْفَ</a:t>
                      </a:r>
                      <a:r>
                        <a:rPr lang="ar-SA" sz="1600" dirty="0">
                          <a:solidFill>
                            <a:srgbClr val="FF0000"/>
                          </a:solidFill>
                          <a:latin typeface="Calibri"/>
                          <a:ea typeface="Calibri"/>
                          <a:cs typeface="_PDMS_Saleem_QuranFont"/>
                        </a:rPr>
                        <a:t> تَكْفُرُوْنَ </a:t>
                      </a:r>
                      <a:r>
                        <a:rPr lang="ar-SA" sz="1600" dirty="0">
                          <a:latin typeface="Calibri"/>
                          <a:ea typeface="Calibri"/>
                          <a:cs typeface="_PDMS_Saleem_QuranFont"/>
                        </a:rPr>
                        <a:t>بِاللّٰهِ وَڪُنْتُمْ اَمْوَاتًا فَاَحْيَاکُمْ‌ۚ</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ُوْنَ</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انتم</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ِیْنَ</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[55:14] </a:t>
                      </a:r>
                      <a:r>
                        <a:rPr lang="ar-SA" sz="1600" dirty="0">
                          <a:latin typeface="Calibri"/>
                          <a:ea typeface="Calibri"/>
                          <a:cs typeface="_PDMS_Saleem_QuranFont"/>
                        </a:rPr>
                        <a:t>فَبِاَىِّ اٰلَاۤءِ رَبِّكُمَا</a:t>
                      </a:r>
                      <a:r>
                        <a:rPr lang="ar-SA" sz="1600" dirty="0">
                          <a:solidFill>
                            <a:srgbClr val="FF0000"/>
                          </a:solidFill>
                          <a:latin typeface="Calibri"/>
                          <a:ea typeface="Calibri"/>
                          <a:cs typeface="_PDMS_Saleem_QuranFont"/>
                        </a:rPr>
                        <a:t> تُكَذِّبٰنِ‏</a:t>
                      </a:r>
                      <a:r>
                        <a:rPr lang="ar-SA" sz="1600" dirty="0">
                          <a:latin typeface="Calibri"/>
                          <a:ea typeface="Calibri"/>
                          <a:cs typeface="_PDMS_Saleem_QuranFont"/>
                        </a:rPr>
                        <a:t>﻿﻿</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ان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انتما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ت</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r>
                        <a:rPr lang="ur-PK" dirty="0" smtClean="0">
                          <a:latin typeface="Al_Mushaf" pitchFamily="2" charset="-78"/>
                          <a:cs typeface="Al_Mushaf" pitchFamily="2" charset="-78"/>
                        </a:rPr>
                        <a:t>ن</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انتن</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[2:41] </a:t>
                      </a:r>
                      <a:r>
                        <a:rPr lang="ar-SA" sz="1600" dirty="0">
                          <a:latin typeface="Calibri"/>
                          <a:ea typeface="Calibri"/>
                          <a:cs typeface="_PDMS_Saleem_QuranFont"/>
                        </a:rPr>
                        <a:t>يٰبَنِىْٓ اِسْرَآءِيْلَ اذْكُرُوْا نِعْمَتِىَ الَّتِىْٓ </a:t>
                      </a:r>
                      <a:r>
                        <a:rPr lang="ar-SA" sz="1600" dirty="0">
                          <a:solidFill>
                            <a:srgbClr val="FF0000"/>
                          </a:solidFill>
                          <a:latin typeface="Calibri"/>
                          <a:ea typeface="Calibri"/>
                          <a:cs typeface="_PDMS_Saleem_QuranFont"/>
                        </a:rPr>
                        <a:t>اَنْعَمْتُ </a:t>
                      </a:r>
                      <a:r>
                        <a:rPr lang="ar-SA" sz="1600" dirty="0">
                          <a:latin typeface="Calibri"/>
                          <a:ea typeface="Calibri"/>
                          <a:cs typeface="_PDMS_Saleem_QuranFont"/>
                        </a:rPr>
                        <a:t>عَلَيْكُمْ</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ا</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انا</a:t>
                      </a:r>
                      <a:endParaRPr lang="en-US" dirty="0">
                        <a:latin typeface="Al_Mushaf" pitchFamily="2" charset="-78"/>
                        <a:cs typeface="Al_Mushaf" pitchFamily="2" charset="-78"/>
                      </a:endParaRPr>
                    </a:p>
                  </a:txBody>
                  <a:tcPr/>
                </a:tc>
              </a:tr>
              <a:tr h="398396">
                <a:tc>
                  <a:txBody>
                    <a:bodyPr/>
                    <a:lstStyle/>
                    <a:p>
                      <a:pPr marL="0" marR="0" algn="r" rtl="1">
                        <a:lnSpc>
                          <a:spcPct val="115000"/>
                        </a:lnSpc>
                        <a:spcBef>
                          <a:spcPts val="0"/>
                        </a:spcBef>
                        <a:spcAft>
                          <a:spcPts val="1000"/>
                        </a:spcAft>
                      </a:pPr>
                      <a:r>
                        <a:rPr lang="ar-SA" sz="1600" dirty="0">
                          <a:latin typeface="Calibri"/>
                          <a:ea typeface="Calibri"/>
                          <a:cs typeface="Arial"/>
                        </a:rPr>
                        <a:t>[2:31]</a:t>
                      </a:r>
                      <a:r>
                        <a:rPr lang="ar-SA" sz="1600" dirty="0">
                          <a:latin typeface="Calibri"/>
                          <a:ea typeface="Calibri"/>
                          <a:cs typeface="_PDMS_Saleem_QuranFont"/>
                        </a:rPr>
                        <a:t> وَنَحْنُ </a:t>
                      </a:r>
                      <a:r>
                        <a:rPr lang="ar-SA" sz="1600" dirty="0">
                          <a:solidFill>
                            <a:srgbClr val="FF0000"/>
                          </a:solidFill>
                          <a:latin typeface="Calibri"/>
                          <a:ea typeface="Calibri"/>
                          <a:cs typeface="_PDMS_Saleem_QuranFont"/>
                        </a:rPr>
                        <a:t>نُسَبِّحُ</a:t>
                      </a:r>
                      <a:r>
                        <a:rPr lang="ar-SA" sz="1600" dirty="0">
                          <a:latin typeface="Calibri"/>
                          <a:ea typeface="Calibri"/>
                          <a:cs typeface="_PDMS_Saleem_QuranFont"/>
                        </a:rPr>
                        <a:t> بِحَمْدِكَ وَ</a:t>
                      </a:r>
                      <a:r>
                        <a:rPr lang="ar-SA" sz="1600" dirty="0">
                          <a:solidFill>
                            <a:srgbClr val="FF0000"/>
                          </a:solidFill>
                          <a:latin typeface="Calibri"/>
                          <a:ea typeface="Calibri"/>
                          <a:cs typeface="_PDMS_Saleem_QuranFont"/>
                        </a:rPr>
                        <a:t>نُقَدِّسُ</a:t>
                      </a:r>
                      <a:r>
                        <a:rPr lang="ar-SA" sz="1600" dirty="0">
                          <a:latin typeface="Calibri"/>
                          <a:ea typeface="Calibri"/>
                          <a:cs typeface="_PDMS_Saleem_QuranFont"/>
                        </a:rPr>
                        <a:t> لَـكَ‌</a:t>
                      </a:r>
                      <a:endParaRPr lang="en-US" sz="1100" dirty="0">
                        <a:latin typeface="Calibri"/>
                        <a:ea typeface="Calibri"/>
                        <a:cs typeface="Arial"/>
                      </a:endParaRPr>
                    </a:p>
                  </a:txBody>
                  <a:tcPr marL="68580" marR="68580" marT="0" marB="0"/>
                </a:tc>
                <a:tc>
                  <a:txBody>
                    <a:bodyPr/>
                    <a:lstStyle/>
                    <a:p>
                      <a:pPr algn="ctr"/>
                      <a:r>
                        <a:rPr lang="ur-PK" dirty="0" smtClean="0">
                          <a:latin typeface="Al_Mushaf" pitchFamily="2" charset="-78"/>
                          <a:cs typeface="Al_Mushaf" pitchFamily="2" charset="-78"/>
                        </a:rPr>
                        <a:t>ن</a:t>
                      </a:r>
                      <a:r>
                        <a:rPr lang="ur-PK" dirty="0" smtClean="0">
                          <a:latin typeface="Al_Mushaf"/>
                          <a:cs typeface="Al_Mushaf"/>
                        </a:rPr>
                        <a:t>َ</a:t>
                      </a:r>
                      <a:r>
                        <a:rPr lang="ur-PK" dirty="0" smtClean="0">
                          <a:latin typeface="Al_Mushaf" pitchFamily="2" charset="-78"/>
                          <a:cs typeface="Al_Mushaf" pitchFamily="2" charset="-78"/>
                        </a:rPr>
                        <a:t>ف</a:t>
                      </a:r>
                      <a:r>
                        <a:rPr lang="ur-PK" dirty="0" smtClean="0">
                          <a:latin typeface="Al_Mushaf"/>
                          <a:cs typeface="Al_Mushaf"/>
                        </a:rPr>
                        <a:t>ْ</a:t>
                      </a:r>
                      <a:r>
                        <a:rPr lang="ur-PK" dirty="0" smtClean="0">
                          <a:latin typeface="Al_Mushaf" pitchFamily="2" charset="-78"/>
                          <a:cs typeface="Al_Mushaf" pitchFamily="2" charset="-78"/>
                        </a:rPr>
                        <a:t>ع</a:t>
                      </a:r>
                      <a:r>
                        <a:rPr lang="ur-PK" dirty="0" smtClean="0">
                          <a:latin typeface="Al_Mushaf"/>
                          <a:cs typeface="Al_Mushaf"/>
                        </a:rPr>
                        <a:t>َ</a:t>
                      </a:r>
                      <a:r>
                        <a:rPr lang="ur-PK" dirty="0" smtClean="0">
                          <a:latin typeface="Al_Mushaf" pitchFamily="2" charset="-78"/>
                          <a:cs typeface="Al_Mushaf" pitchFamily="2" charset="-78"/>
                        </a:rPr>
                        <a:t>ل</a:t>
                      </a:r>
                      <a:r>
                        <a:rPr lang="ur-PK" dirty="0" smtClean="0">
                          <a:latin typeface="Al_Mushaf"/>
                          <a:cs typeface="Al_Mushaf"/>
                        </a:rPr>
                        <a:t>ُ</a:t>
                      </a:r>
                      <a:endParaRPr lang="en-US" dirty="0">
                        <a:latin typeface="Al_Mushaf" pitchFamily="2" charset="-78"/>
                        <a:cs typeface="Al_Mushaf" pitchFamily="2" charset="-78"/>
                      </a:endParaRPr>
                    </a:p>
                  </a:txBody>
                  <a:tcPr/>
                </a:tc>
                <a:tc>
                  <a:txBody>
                    <a:bodyPr/>
                    <a:lstStyle/>
                    <a:p>
                      <a:pPr algn="ctr"/>
                      <a:r>
                        <a:rPr lang="ur-PK" dirty="0" smtClean="0">
                          <a:latin typeface="Al_Mushaf" pitchFamily="2" charset="-78"/>
                          <a:cs typeface="Al_Mushaf" pitchFamily="2" charset="-78"/>
                        </a:rPr>
                        <a:t>نحن</a:t>
                      </a:r>
                      <a:endParaRPr lang="en-US"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IMPERATIVE </a:t>
            </a:r>
            <a:r>
              <a:rPr lang="ur-PK" dirty="0" smtClean="0">
                <a:latin typeface="Al_Mushaf" pitchFamily="2" charset="-78"/>
                <a:cs typeface="Al_Mushaf" pitchFamily="2" charset="-78"/>
              </a:rPr>
              <a:t>فعل امر</a:t>
            </a:r>
            <a:endParaRPr lang="en-US" dirty="0">
              <a:latin typeface="Al_Mushaf" pitchFamily="2" charset="-78"/>
              <a:cs typeface="Al_Mushaf" pitchFamily="2" charset="-78"/>
            </a:endParaRPr>
          </a:p>
        </p:txBody>
      </p:sp>
      <p:graphicFrame>
        <p:nvGraphicFramePr>
          <p:cNvPr id="4" name="Content Placeholder 3"/>
          <p:cNvGraphicFramePr>
            <a:graphicFrameLocks noGrp="1"/>
          </p:cNvGraphicFramePr>
          <p:nvPr>
            <p:ph idx="1"/>
          </p:nvPr>
        </p:nvGraphicFramePr>
        <p:xfrm>
          <a:off x="428596" y="2214554"/>
          <a:ext cx="8229600" cy="3929088"/>
        </p:xfrm>
        <a:graphic>
          <a:graphicData uri="http://schemas.openxmlformats.org/drawingml/2006/table">
            <a:tbl>
              <a:tblPr firstRow="1" bandRow="1">
                <a:tableStyleId>{5C22544A-7EE6-4342-B048-85BDC9FD1C3A}</a:tableStyleId>
              </a:tblPr>
              <a:tblGrid>
                <a:gridCol w="4686304"/>
                <a:gridCol w="2000264"/>
                <a:gridCol w="1543032"/>
              </a:tblGrid>
              <a:tr h="654848">
                <a:tc>
                  <a:txBody>
                    <a:bodyPr/>
                    <a:lstStyle/>
                    <a:p>
                      <a:pPr marL="0" marR="0" algn="r" rtl="1">
                        <a:lnSpc>
                          <a:spcPct val="115000"/>
                        </a:lnSpc>
                        <a:spcBef>
                          <a:spcPts val="0"/>
                        </a:spcBef>
                        <a:spcAft>
                          <a:spcPts val="1000"/>
                        </a:spcAft>
                      </a:pPr>
                      <a:r>
                        <a:rPr lang="ar-SA" sz="2400" b="0" dirty="0">
                          <a:latin typeface="Calibri"/>
                          <a:ea typeface="Calibri"/>
                          <a:cs typeface="Arial"/>
                        </a:rPr>
                        <a:t>[2:36] </a:t>
                      </a:r>
                      <a:r>
                        <a:rPr lang="ar-SA" sz="2400" b="0" dirty="0">
                          <a:latin typeface="Calibri"/>
                          <a:ea typeface="Calibri"/>
                          <a:cs typeface="_PDMS_Saleem_QuranFont"/>
                        </a:rPr>
                        <a:t>وَقُلْنَا يٰٓـاٰدَمُ </a:t>
                      </a:r>
                      <a:r>
                        <a:rPr lang="ar-SA" sz="2400" b="0" dirty="0">
                          <a:solidFill>
                            <a:srgbClr val="FF0000"/>
                          </a:solidFill>
                          <a:latin typeface="Calibri"/>
                          <a:ea typeface="Calibri"/>
                          <a:cs typeface="_PDMS_Saleem_QuranFont"/>
                        </a:rPr>
                        <a:t>اسْكُنْ</a:t>
                      </a:r>
                      <a:r>
                        <a:rPr lang="ar-SA" sz="2400" b="0" dirty="0">
                          <a:latin typeface="Calibri"/>
                          <a:ea typeface="Calibri"/>
                          <a:cs typeface="_PDMS_Saleem_QuranFont"/>
                        </a:rPr>
                        <a:t> اَنْتَ وَزَوْجُكَ الْجَـنَّةَ</a:t>
                      </a:r>
                      <a:endParaRPr lang="en-US" sz="2400" b="0" dirty="0">
                        <a:latin typeface="Calibri"/>
                        <a:ea typeface="Calibri"/>
                        <a:cs typeface="Arial"/>
                      </a:endParaRPr>
                    </a:p>
                  </a:txBody>
                  <a:tcPr marL="68580" marR="68580" marT="0" marB="0"/>
                </a:tc>
                <a:tc>
                  <a:txBody>
                    <a:bodyPr/>
                    <a:lstStyle/>
                    <a:p>
                      <a:pPr algn="ctr"/>
                      <a:r>
                        <a:rPr lang="ur-PK" sz="2400" b="0" dirty="0" smtClean="0">
                          <a:latin typeface="Al_Mushaf" pitchFamily="2" charset="-78"/>
                          <a:cs typeface="Al_Mushaf" pitchFamily="2" charset="-78"/>
                        </a:rPr>
                        <a:t>افعل</a:t>
                      </a:r>
                      <a:endParaRPr lang="en-US" sz="2400" b="0" dirty="0">
                        <a:latin typeface="Al_Mushaf" pitchFamily="2" charset="-78"/>
                        <a:cs typeface="Al_Mushaf" pitchFamily="2" charset="-78"/>
                      </a:endParaRPr>
                    </a:p>
                  </a:txBody>
                  <a:tcPr/>
                </a:tc>
                <a:tc>
                  <a:txBody>
                    <a:bodyPr/>
                    <a:lstStyle/>
                    <a:p>
                      <a:pPr algn="ctr"/>
                      <a:r>
                        <a:rPr lang="ur-PK" sz="2400" b="0" dirty="0" smtClean="0">
                          <a:latin typeface="Al_Mushaf" pitchFamily="2" charset="-78"/>
                          <a:cs typeface="Al_Mushaf" pitchFamily="2" charset="-78"/>
                        </a:rPr>
                        <a:t>ا</a:t>
                      </a:r>
                      <a:r>
                        <a:rPr lang="ur-PK" sz="2400" b="0" dirty="0" smtClean="0">
                          <a:latin typeface="Al_Mushaf"/>
                          <a:cs typeface="Al_Mushaf"/>
                        </a:rPr>
                        <a:t>َ</a:t>
                      </a:r>
                      <a:r>
                        <a:rPr lang="ur-PK" sz="2400" b="0" dirty="0" smtClean="0">
                          <a:latin typeface="Al_Mushaf" pitchFamily="2" charset="-78"/>
                          <a:cs typeface="Al_Mushaf" pitchFamily="2" charset="-78"/>
                        </a:rPr>
                        <a:t>ن</a:t>
                      </a:r>
                      <a:r>
                        <a:rPr lang="ur-PK" sz="2400" b="0" dirty="0" smtClean="0">
                          <a:latin typeface="Al_Mushaf"/>
                          <a:cs typeface="Al_Mushaf"/>
                        </a:rPr>
                        <a:t>ْ</a:t>
                      </a:r>
                      <a:r>
                        <a:rPr lang="ur-PK" sz="2400" b="0" dirty="0" smtClean="0">
                          <a:latin typeface="Al_Mushaf" pitchFamily="2" charset="-78"/>
                          <a:cs typeface="Al_Mushaf" pitchFamily="2" charset="-78"/>
                        </a:rPr>
                        <a:t>ت</a:t>
                      </a:r>
                      <a:r>
                        <a:rPr lang="ur-PK" sz="2400" b="0" dirty="0" smtClean="0">
                          <a:latin typeface="Al_Mushaf"/>
                          <a:cs typeface="Al_Mushaf"/>
                        </a:rPr>
                        <a:t>َ</a:t>
                      </a:r>
                      <a:endParaRPr lang="en-US" sz="2400" b="0" dirty="0">
                        <a:latin typeface="Al_Mushaf" pitchFamily="2" charset="-78"/>
                        <a:cs typeface="Al_Mushaf" pitchFamily="2" charset="-78"/>
                      </a:endParaRPr>
                    </a:p>
                  </a:txBody>
                  <a:tcPr/>
                </a:tc>
              </a:tr>
              <a:tr h="654848">
                <a:tc>
                  <a:txBody>
                    <a:bodyPr/>
                    <a:lstStyle/>
                    <a:p>
                      <a:pPr marL="0" marR="0" algn="r" rtl="1">
                        <a:lnSpc>
                          <a:spcPct val="115000"/>
                        </a:lnSpc>
                        <a:spcBef>
                          <a:spcPts val="0"/>
                        </a:spcBef>
                        <a:spcAft>
                          <a:spcPts val="1000"/>
                        </a:spcAft>
                      </a:pPr>
                      <a:r>
                        <a:rPr lang="ar-SA" sz="2400" dirty="0">
                          <a:latin typeface="Calibri"/>
                          <a:ea typeface="Calibri"/>
                          <a:cs typeface="Arial"/>
                        </a:rPr>
                        <a:t>[2:36] </a:t>
                      </a:r>
                      <a:r>
                        <a:rPr lang="ar-SA" sz="2400" dirty="0">
                          <a:latin typeface="Calibri"/>
                          <a:ea typeface="Calibri"/>
                          <a:cs typeface="_PDMS_Saleem_QuranFont"/>
                        </a:rPr>
                        <a:t> وَ</a:t>
                      </a:r>
                      <a:r>
                        <a:rPr lang="ar-SA" sz="2400" dirty="0">
                          <a:solidFill>
                            <a:srgbClr val="FF0000"/>
                          </a:solidFill>
                          <a:latin typeface="Calibri"/>
                          <a:ea typeface="Calibri"/>
                          <a:cs typeface="_PDMS_Saleem_QuranFont"/>
                        </a:rPr>
                        <a:t>كُلَا</a:t>
                      </a:r>
                      <a:r>
                        <a:rPr lang="ar-SA" sz="2400" dirty="0">
                          <a:latin typeface="Calibri"/>
                          <a:ea typeface="Calibri"/>
                          <a:cs typeface="_PDMS_Saleem_QuranFont"/>
                        </a:rPr>
                        <a:t> مِنْهَا رَغَدًا حَيْثُ شِئْتُمَا</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افعلا</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م</a:t>
                      </a:r>
                      <a:r>
                        <a:rPr lang="ur-PK" sz="2400" dirty="0" smtClean="0">
                          <a:latin typeface="Al_Mushaf"/>
                          <a:cs typeface="Al_Mushaf"/>
                        </a:rPr>
                        <a:t>َ</a:t>
                      </a:r>
                      <a:r>
                        <a:rPr lang="ur-PK" sz="2400" dirty="0" smtClean="0">
                          <a:latin typeface="Al_Mushaf" pitchFamily="2" charset="-78"/>
                          <a:cs typeface="Al_Mushaf" pitchFamily="2" charset="-78"/>
                        </a:rPr>
                        <a:t>ا</a:t>
                      </a:r>
                      <a:endParaRPr lang="en-US" sz="2400" dirty="0">
                        <a:latin typeface="Al_Mushaf" pitchFamily="2" charset="-78"/>
                        <a:cs typeface="Al_Mushaf" pitchFamily="2" charset="-78"/>
                      </a:endParaRPr>
                    </a:p>
                  </a:txBody>
                  <a:tcPr/>
                </a:tc>
              </a:tr>
              <a:tr h="654848">
                <a:tc>
                  <a:txBody>
                    <a:bodyPr/>
                    <a:lstStyle/>
                    <a:p>
                      <a:pPr marL="0" marR="0" algn="r" rtl="1">
                        <a:lnSpc>
                          <a:spcPct val="115000"/>
                        </a:lnSpc>
                        <a:spcBef>
                          <a:spcPts val="0"/>
                        </a:spcBef>
                        <a:spcAft>
                          <a:spcPts val="1000"/>
                        </a:spcAft>
                      </a:pPr>
                      <a:r>
                        <a:rPr lang="ar-SA" sz="2400" dirty="0">
                          <a:latin typeface="Calibri"/>
                          <a:ea typeface="Calibri"/>
                          <a:cs typeface="Arial"/>
                        </a:rPr>
                        <a:t>[2:14] </a:t>
                      </a:r>
                      <a:r>
                        <a:rPr lang="ar-SA" sz="2400" dirty="0">
                          <a:latin typeface="Calibri"/>
                          <a:ea typeface="Calibri"/>
                          <a:cs typeface="_PDMS_Saleem_QuranFont"/>
                        </a:rPr>
                        <a:t>وَاِذَا قِيْلَ لَهُمْ </a:t>
                      </a:r>
                      <a:r>
                        <a:rPr lang="ar-SA" sz="2400" dirty="0">
                          <a:solidFill>
                            <a:srgbClr val="FF0000"/>
                          </a:solidFill>
                          <a:latin typeface="Calibri"/>
                          <a:ea typeface="Calibri"/>
                          <a:cs typeface="_PDMS_Saleem_QuranFont"/>
                        </a:rPr>
                        <a:t>اٰمِنُوْا </a:t>
                      </a:r>
                      <a:r>
                        <a:rPr lang="ar-SA" sz="2400" dirty="0">
                          <a:latin typeface="Calibri"/>
                          <a:ea typeface="Calibri"/>
                          <a:cs typeface="_PDMS_Saleem_QuranFont"/>
                        </a:rPr>
                        <a:t>كَمَآ اٰمَنَ النَّاسُ</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افعلوا</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م</a:t>
                      </a:r>
                      <a:r>
                        <a:rPr lang="ur-PK" sz="2400" dirty="0" smtClean="0">
                          <a:latin typeface="Al_Mushaf"/>
                          <a:cs typeface="Al_Mushaf"/>
                        </a:rPr>
                        <a:t>ْ</a:t>
                      </a:r>
                      <a:endParaRPr lang="en-US" sz="2400" dirty="0">
                        <a:latin typeface="Al_Mushaf" pitchFamily="2" charset="-78"/>
                        <a:cs typeface="Al_Mushaf" pitchFamily="2" charset="-78"/>
                      </a:endParaRPr>
                    </a:p>
                  </a:txBody>
                  <a:tcPr/>
                </a:tc>
              </a:tr>
              <a:tr h="654848">
                <a:tc>
                  <a:txBody>
                    <a:bodyPr/>
                    <a:lstStyle/>
                    <a:p>
                      <a:pPr marL="0" marR="0" algn="r" rtl="1">
                        <a:lnSpc>
                          <a:spcPct val="115000"/>
                        </a:lnSpc>
                        <a:spcBef>
                          <a:spcPts val="0"/>
                        </a:spcBef>
                        <a:spcAft>
                          <a:spcPts val="1000"/>
                        </a:spcAft>
                      </a:pPr>
                      <a:r>
                        <a:rPr lang="ar-SA" sz="2400" dirty="0">
                          <a:latin typeface="Calibri"/>
                          <a:ea typeface="Calibri"/>
                          <a:cs typeface="Arial"/>
                        </a:rPr>
                        <a:t>[19:27] </a:t>
                      </a:r>
                      <a:r>
                        <a:rPr lang="ar-SA" sz="2400" dirty="0">
                          <a:latin typeface="Calibri"/>
                          <a:ea typeface="Calibri"/>
                          <a:cs typeface="_PDMS_Saleem_QuranFont"/>
                        </a:rPr>
                        <a:t>فَ</a:t>
                      </a:r>
                      <a:r>
                        <a:rPr lang="ar-SA" sz="2400" dirty="0">
                          <a:solidFill>
                            <a:srgbClr val="FF0000"/>
                          </a:solidFill>
                          <a:latin typeface="Calibri"/>
                          <a:ea typeface="Calibri"/>
                          <a:cs typeface="_PDMS_Saleem_QuranFont"/>
                        </a:rPr>
                        <a:t>كُلِىْ</a:t>
                      </a:r>
                      <a:r>
                        <a:rPr lang="ar-SA" sz="2400" dirty="0">
                          <a:latin typeface="Calibri"/>
                          <a:ea typeface="Calibri"/>
                          <a:cs typeface="_PDMS_Saleem_QuranFont"/>
                        </a:rPr>
                        <a:t> وَ</a:t>
                      </a:r>
                      <a:r>
                        <a:rPr lang="ar-SA" sz="2400" dirty="0">
                          <a:solidFill>
                            <a:srgbClr val="FF0000"/>
                          </a:solidFill>
                          <a:latin typeface="Calibri"/>
                          <a:ea typeface="Calibri"/>
                          <a:cs typeface="_PDMS_Saleem_QuranFont"/>
                        </a:rPr>
                        <a:t>اشْرَبِىْ </a:t>
                      </a:r>
                      <a:r>
                        <a:rPr lang="ar-SA" sz="2400" dirty="0">
                          <a:latin typeface="Calibri"/>
                          <a:ea typeface="Calibri"/>
                          <a:cs typeface="_PDMS_Saleem_QuranFont"/>
                        </a:rPr>
                        <a:t>وَ</a:t>
                      </a:r>
                      <a:r>
                        <a:rPr lang="ar-SA" sz="2400" dirty="0">
                          <a:solidFill>
                            <a:srgbClr val="FF0000"/>
                          </a:solidFill>
                          <a:latin typeface="Calibri"/>
                          <a:ea typeface="Calibri"/>
                          <a:cs typeface="_PDMS_Saleem_QuranFont"/>
                        </a:rPr>
                        <a:t>قَرِّىْ</a:t>
                      </a:r>
                      <a:r>
                        <a:rPr lang="ar-SA" sz="2400" dirty="0">
                          <a:latin typeface="Calibri"/>
                          <a:ea typeface="Calibri"/>
                          <a:cs typeface="_PDMS_Saleem_QuranFont"/>
                        </a:rPr>
                        <a:t> عَيْنًا‌ۚ</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افعلی</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endParaRPr lang="en-US" sz="2400" dirty="0">
                        <a:latin typeface="Al_Mushaf" pitchFamily="2" charset="-78"/>
                        <a:cs typeface="Al_Mushaf" pitchFamily="2" charset="-78"/>
                      </a:endParaRPr>
                    </a:p>
                  </a:txBody>
                  <a:tcPr/>
                </a:tc>
              </a:tr>
              <a:tr h="654848">
                <a:tc>
                  <a:txBody>
                    <a:bodyPr/>
                    <a:lstStyle/>
                    <a:p>
                      <a:pPr marL="0" marR="0" algn="r" rtl="1">
                        <a:lnSpc>
                          <a:spcPct val="115000"/>
                        </a:lnSpc>
                        <a:spcBef>
                          <a:spcPts val="0"/>
                        </a:spcBef>
                        <a:spcAft>
                          <a:spcPts val="1000"/>
                        </a:spcAft>
                      </a:pPr>
                      <a:r>
                        <a:rPr lang="ar-SA" sz="2400" dirty="0">
                          <a:latin typeface="Calibri"/>
                          <a:ea typeface="Calibri"/>
                          <a:cs typeface="Arial"/>
                        </a:rPr>
                        <a:t>[2:36] </a:t>
                      </a:r>
                      <a:r>
                        <a:rPr lang="ar-SA" sz="2400" dirty="0">
                          <a:latin typeface="Calibri"/>
                          <a:ea typeface="Calibri"/>
                          <a:cs typeface="_PDMS_Saleem_QuranFont"/>
                        </a:rPr>
                        <a:t> وَ</a:t>
                      </a:r>
                      <a:r>
                        <a:rPr lang="ar-SA" sz="2400" dirty="0">
                          <a:solidFill>
                            <a:srgbClr val="FF0000"/>
                          </a:solidFill>
                          <a:latin typeface="Calibri"/>
                          <a:ea typeface="Calibri"/>
                          <a:cs typeface="_PDMS_Saleem_QuranFont"/>
                        </a:rPr>
                        <a:t>كُلَا</a:t>
                      </a:r>
                      <a:r>
                        <a:rPr lang="ar-SA" sz="2400" dirty="0">
                          <a:latin typeface="Calibri"/>
                          <a:ea typeface="Calibri"/>
                          <a:cs typeface="_PDMS_Saleem_QuranFont"/>
                        </a:rPr>
                        <a:t> مِنْهَا رَغَدًا حَيْثُ شِئْتُمَا</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افعلا</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م</a:t>
                      </a:r>
                      <a:r>
                        <a:rPr lang="ur-PK" sz="2400" dirty="0" smtClean="0">
                          <a:latin typeface="Al_Mushaf"/>
                          <a:cs typeface="Al_Mushaf"/>
                        </a:rPr>
                        <a:t>َ</a:t>
                      </a:r>
                      <a:r>
                        <a:rPr lang="ur-PK" sz="2400" dirty="0" smtClean="0">
                          <a:latin typeface="Al_Mushaf" pitchFamily="2" charset="-78"/>
                          <a:cs typeface="Al_Mushaf" pitchFamily="2" charset="-78"/>
                        </a:rPr>
                        <a:t>ا</a:t>
                      </a:r>
                      <a:endParaRPr lang="en-US" sz="2400" dirty="0">
                        <a:latin typeface="Al_Mushaf" pitchFamily="2" charset="-78"/>
                        <a:cs typeface="Al_Mushaf" pitchFamily="2" charset="-78"/>
                      </a:endParaRPr>
                    </a:p>
                  </a:txBody>
                  <a:tcPr/>
                </a:tc>
              </a:tr>
              <a:tr h="654848">
                <a:tc>
                  <a:txBody>
                    <a:bodyPr/>
                    <a:lstStyle/>
                    <a:p>
                      <a:pPr marL="0" marR="0" algn="r" rtl="1">
                        <a:lnSpc>
                          <a:spcPct val="115000"/>
                        </a:lnSpc>
                        <a:spcBef>
                          <a:spcPts val="0"/>
                        </a:spcBef>
                        <a:spcAft>
                          <a:spcPts val="1000"/>
                        </a:spcAft>
                      </a:pPr>
                      <a:r>
                        <a:rPr lang="ar-SA" sz="2400" dirty="0">
                          <a:latin typeface="Calibri"/>
                          <a:ea typeface="Calibri"/>
                          <a:cs typeface="Arial"/>
                        </a:rPr>
                        <a:t>[33:34] </a:t>
                      </a:r>
                      <a:r>
                        <a:rPr lang="ar-SA" sz="2400" dirty="0">
                          <a:latin typeface="Calibri"/>
                          <a:ea typeface="Calibri"/>
                          <a:cs typeface="_PDMS_Saleem_QuranFont"/>
                        </a:rPr>
                        <a:t>وَ</a:t>
                      </a:r>
                      <a:r>
                        <a:rPr lang="ar-SA" sz="2400" dirty="0">
                          <a:solidFill>
                            <a:srgbClr val="FF0000"/>
                          </a:solidFill>
                          <a:latin typeface="Calibri"/>
                          <a:ea typeface="Calibri"/>
                          <a:cs typeface="_PDMS_Saleem_QuranFont"/>
                        </a:rPr>
                        <a:t>اَقِمْنَ</a:t>
                      </a:r>
                      <a:r>
                        <a:rPr lang="ar-SA" sz="2400" dirty="0">
                          <a:latin typeface="Calibri"/>
                          <a:ea typeface="Calibri"/>
                          <a:cs typeface="_PDMS_Saleem_QuranFont"/>
                        </a:rPr>
                        <a:t> الصَّلٰوةَ وَ</a:t>
                      </a:r>
                      <a:r>
                        <a:rPr lang="ar-SA" sz="2400" dirty="0">
                          <a:solidFill>
                            <a:srgbClr val="FF0000"/>
                          </a:solidFill>
                          <a:latin typeface="Calibri"/>
                          <a:ea typeface="Calibri"/>
                          <a:cs typeface="_PDMS_Saleem_QuranFont"/>
                        </a:rPr>
                        <a:t>اٰتِيْنَ</a:t>
                      </a:r>
                      <a:r>
                        <a:rPr lang="ar-SA" sz="2400" dirty="0">
                          <a:latin typeface="Calibri"/>
                          <a:ea typeface="Calibri"/>
                          <a:cs typeface="_PDMS_Saleem_QuranFont"/>
                        </a:rPr>
                        <a:t> الزَّكٰوةَ وَ</a:t>
                      </a:r>
                      <a:r>
                        <a:rPr lang="ar-SA" sz="2400" dirty="0">
                          <a:solidFill>
                            <a:srgbClr val="FF0000"/>
                          </a:solidFill>
                          <a:latin typeface="Calibri"/>
                          <a:ea typeface="Calibri"/>
                          <a:cs typeface="_PDMS_Saleem_QuranFont"/>
                        </a:rPr>
                        <a:t>اَطِعْنَ</a:t>
                      </a:r>
                      <a:r>
                        <a:rPr lang="ar-SA" sz="2400" dirty="0">
                          <a:latin typeface="Calibri"/>
                          <a:ea typeface="Calibri"/>
                          <a:cs typeface="_PDMS_Saleem_QuranFont"/>
                        </a:rPr>
                        <a:t> اللّٰهَ وَرَسُوْلَهٗ</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افعلن</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endParaRPr lang="en-US" sz="2400"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400" b="0" i="0" u="none" strike="noStrike" kern="1200" cap="none" spc="0" normalizeH="0" baseline="0" noProof="0" dirty="0" smtClean="0">
                <a:ln>
                  <a:noFill/>
                </a:ln>
                <a:solidFill>
                  <a:schemeClr val="tx1"/>
                </a:solidFill>
                <a:effectLst/>
                <a:uLnTx/>
                <a:uFillTx/>
                <a:latin typeface="+mj-lt"/>
                <a:ea typeface="+mj-ea"/>
                <a:cs typeface="+mj-cs"/>
              </a:rPr>
              <a:t>IMPERATIVE </a:t>
            </a:r>
            <a:r>
              <a:rPr kumimoji="0" lang="ur-PK" sz="4400" b="0" i="0" u="none" strike="noStrike" kern="1200" cap="none" spc="0" normalizeH="0" baseline="0" noProof="0" dirty="0" smtClean="0">
                <a:ln>
                  <a:noFill/>
                </a:ln>
                <a:solidFill>
                  <a:schemeClr val="tx1"/>
                </a:solidFill>
                <a:effectLst/>
                <a:uLnTx/>
                <a:uFillTx/>
                <a:latin typeface="Al_Mushaf" pitchFamily="2" charset="-78"/>
                <a:ea typeface="+mj-ea"/>
                <a:cs typeface="Al_Mushaf" pitchFamily="2" charset="-78"/>
              </a:rPr>
              <a:t>فعل نھی</a:t>
            </a:r>
            <a:endParaRPr kumimoji="0" lang="en-US" sz="4400" b="0" i="0" u="none" strike="noStrike" kern="1200" cap="none" spc="0" normalizeH="0" baseline="0" noProof="0" dirty="0" smtClean="0">
              <a:ln>
                <a:noFill/>
              </a:ln>
              <a:solidFill>
                <a:schemeClr val="tx1"/>
              </a:solidFill>
              <a:effectLst/>
              <a:uLnTx/>
              <a:uFillTx/>
              <a:latin typeface="Al_Mushaf" pitchFamily="2" charset="-78"/>
              <a:ea typeface="+mj-ea"/>
              <a:cs typeface="Al_Mushaf" pitchFamily="2" charset="-78"/>
            </a:endParaRPr>
          </a:p>
        </p:txBody>
      </p:sp>
      <p:graphicFrame>
        <p:nvGraphicFramePr>
          <p:cNvPr id="5" name="Content Placeholder 3"/>
          <p:cNvGraphicFramePr>
            <a:graphicFrameLocks/>
          </p:cNvGraphicFramePr>
          <p:nvPr/>
        </p:nvGraphicFramePr>
        <p:xfrm>
          <a:off x="428596" y="1928803"/>
          <a:ext cx="8229600" cy="4643468"/>
        </p:xfrm>
        <a:graphic>
          <a:graphicData uri="http://schemas.openxmlformats.org/drawingml/2006/table">
            <a:tbl>
              <a:tblPr firstRow="1" bandRow="1">
                <a:tableStyleId>{5C22544A-7EE6-4342-B048-85BDC9FD1C3A}</a:tableStyleId>
              </a:tblPr>
              <a:tblGrid>
                <a:gridCol w="5786478"/>
                <a:gridCol w="1357322"/>
                <a:gridCol w="1085800"/>
              </a:tblGrid>
              <a:tr h="738859">
                <a:tc>
                  <a:txBody>
                    <a:bodyPr/>
                    <a:lstStyle/>
                    <a:p>
                      <a:pPr marL="0" marR="0" algn="r" rtl="1">
                        <a:lnSpc>
                          <a:spcPct val="115000"/>
                        </a:lnSpc>
                        <a:spcBef>
                          <a:spcPts val="0"/>
                        </a:spcBef>
                        <a:spcAft>
                          <a:spcPts val="1000"/>
                        </a:spcAft>
                      </a:pPr>
                      <a:r>
                        <a:rPr lang="ar-SA" sz="2400" b="0" dirty="0">
                          <a:latin typeface="Calibri"/>
                          <a:ea typeface="Calibri"/>
                          <a:cs typeface="Arial"/>
                        </a:rPr>
                        <a:t>[19:11] </a:t>
                      </a:r>
                      <a:r>
                        <a:rPr lang="ar-SA" sz="2400" b="0" dirty="0">
                          <a:latin typeface="Calibri"/>
                          <a:ea typeface="Calibri"/>
                          <a:cs typeface="_PDMS_Saleem_QuranFont"/>
                        </a:rPr>
                        <a:t> قَالَ اٰيَتُكَ </a:t>
                      </a:r>
                      <a:r>
                        <a:rPr lang="ar-SA" sz="2400" b="0" dirty="0">
                          <a:solidFill>
                            <a:srgbClr val="FF0000"/>
                          </a:solidFill>
                          <a:latin typeface="Calibri"/>
                          <a:ea typeface="Calibri"/>
                          <a:cs typeface="_PDMS_Saleem_QuranFont"/>
                        </a:rPr>
                        <a:t>اَلَّا تُكَلِّمَ</a:t>
                      </a:r>
                      <a:r>
                        <a:rPr lang="ar-SA" sz="2400" b="0" dirty="0">
                          <a:latin typeface="Calibri"/>
                          <a:ea typeface="Calibri"/>
                          <a:cs typeface="_PDMS_Saleem_QuranFont"/>
                        </a:rPr>
                        <a:t> النَّاسَ ثَلٰثَ لَيَالٍ سَوِيًّا‏﻿﻿</a:t>
                      </a:r>
                      <a:endParaRPr lang="en-US" sz="2400" b="0" dirty="0">
                        <a:latin typeface="Calibri"/>
                        <a:ea typeface="Calibri"/>
                        <a:cs typeface="Arial"/>
                      </a:endParaRPr>
                    </a:p>
                  </a:txBody>
                  <a:tcPr marL="68580" marR="68580" marT="0" marB="0"/>
                </a:tc>
                <a:tc>
                  <a:txBody>
                    <a:bodyPr/>
                    <a:lstStyle/>
                    <a:p>
                      <a:pPr algn="ctr"/>
                      <a:r>
                        <a:rPr lang="ur-PK" sz="2400" b="0" dirty="0" smtClean="0">
                          <a:latin typeface="Al_Mushaf" pitchFamily="2" charset="-78"/>
                          <a:cs typeface="Al_Mushaf" pitchFamily="2" charset="-78"/>
                        </a:rPr>
                        <a:t>لاتفعل</a:t>
                      </a:r>
                      <a:endParaRPr lang="en-US" sz="2400" b="0" dirty="0">
                        <a:latin typeface="Al_Mushaf" pitchFamily="2" charset="-78"/>
                        <a:cs typeface="Al_Mushaf" pitchFamily="2" charset="-78"/>
                      </a:endParaRPr>
                    </a:p>
                  </a:txBody>
                  <a:tcPr/>
                </a:tc>
                <a:tc>
                  <a:txBody>
                    <a:bodyPr/>
                    <a:lstStyle/>
                    <a:p>
                      <a:pPr algn="ctr"/>
                      <a:r>
                        <a:rPr lang="ur-PK" sz="2400" b="0" dirty="0" smtClean="0">
                          <a:latin typeface="Al_Mushaf" pitchFamily="2" charset="-78"/>
                          <a:cs typeface="Al_Mushaf" pitchFamily="2" charset="-78"/>
                        </a:rPr>
                        <a:t>ا</a:t>
                      </a:r>
                      <a:r>
                        <a:rPr lang="ur-PK" sz="2400" b="0" dirty="0" smtClean="0">
                          <a:latin typeface="Al_Mushaf"/>
                          <a:cs typeface="Al_Mushaf"/>
                        </a:rPr>
                        <a:t>َ</a:t>
                      </a:r>
                      <a:r>
                        <a:rPr lang="ur-PK" sz="2400" b="0" dirty="0" smtClean="0">
                          <a:latin typeface="Al_Mushaf" pitchFamily="2" charset="-78"/>
                          <a:cs typeface="Al_Mushaf" pitchFamily="2" charset="-78"/>
                        </a:rPr>
                        <a:t>ن</a:t>
                      </a:r>
                      <a:r>
                        <a:rPr lang="ur-PK" sz="2400" b="0" dirty="0" smtClean="0">
                          <a:latin typeface="Al_Mushaf"/>
                          <a:cs typeface="Al_Mushaf"/>
                        </a:rPr>
                        <a:t>ْ</a:t>
                      </a:r>
                      <a:r>
                        <a:rPr lang="ur-PK" sz="2400" b="0" dirty="0" smtClean="0">
                          <a:latin typeface="Al_Mushaf" pitchFamily="2" charset="-78"/>
                          <a:cs typeface="Al_Mushaf" pitchFamily="2" charset="-78"/>
                        </a:rPr>
                        <a:t>ت</a:t>
                      </a:r>
                      <a:r>
                        <a:rPr lang="ur-PK" sz="2400" b="0" dirty="0" smtClean="0">
                          <a:latin typeface="Al_Mushaf"/>
                          <a:cs typeface="Al_Mushaf"/>
                        </a:rPr>
                        <a:t>َ</a:t>
                      </a:r>
                      <a:endParaRPr lang="en-US" sz="2400" b="0" dirty="0">
                        <a:latin typeface="Al_Mushaf" pitchFamily="2" charset="-78"/>
                        <a:cs typeface="Al_Mushaf" pitchFamily="2" charset="-78"/>
                      </a:endParaRPr>
                    </a:p>
                  </a:txBody>
                  <a:tcPr/>
                </a:tc>
              </a:tr>
              <a:tr h="738859">
                <a:tc>
                  <a:txBody>
                    <a:bodyPr/>
                    <a:lstStyle/>
                    <a:p>
                      <a:pPr marL="0" marR="0" algn="r" rtl="1">
                        <a:lnSpc>
                          <a:spcPct val="115000"/>
                        </a:lnSpc>
                        <a:spcBef>
                          <a:spcPts val="0"/>
                        </a:spcBef>
                        <a:spcAft>
                          <a:spcPts val="1000"/>
                        </a:spcAft>
                      </a:pPr>
                      <a:r>
                        <a:rPr lang="ar-SA" sz="2400" dirty="0">
                          <a:latin typeface="Calibri"/>
                          <a:ea typeface="Calibri"/>
                          <a:cs typeface="Arial"/>
                        </a:rPr>
                        <a:t>[2:36] </a:t>
                      </a:r>
                      <a:r>
                        <a:rPr lang="ar-SA" sz="2400" dirty="0">
                          <a:latin typeface="Calibri"/>
                          <a:ea typeface="Calibri"/>
                          <a:cs typeface="_PDMS_Saleem_QuranFont"/>
                        </a:rPr>
                        <a:t>وَ</a:t>
                      </a:r>
                      <a:r>
                        <a:rPr lang="ar-SA" sz="2400" dirty="0">
                          <a:solidFill>
                            <a:srgbClr val="FF0000"/>
                          </a:solidFill>
                          <a:latin typeface="Calibri"/>
                          <a:ea typeface="Calibri"/>
                          <a:cs typeface="_PDMS_Saleem_QuranFont"/>
                        </a:rPr>
                        <a:t>لَا تَقْرَبَا</a:t>
                      </a:r>
                      <a:r>
                        <a:rPr lang="ar-SA" sz="2400" dirty="0">
                          <a:latin typeface="Calibri"/>
                          <a:ea typeface="Calibri"/>
                          <a:cs typeface="_PDMS_Saleem_QuranFont"/>
                        </a:rPr>
                        <a:t> هٰذِهِ الشَّجَرَةَ فَتَكُوْنَا مِنَ الظّٰلِمِيْنَ</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لاتفعلا</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م</a:t>
                      </a:r>
                      <a:r>
                        <a:rPr lang="ur-PK" sz="2400" dirty="0" smtClean="0">
                          <a:latin typeface="Al_Mushaf"/>
                          <a:cs typeface="Al_Mushaf"/>
                        </a:rPr>
                        <a:t>َ</a:t>
                      </a:r>
                      <a:r>
                        <a:rPr lang="ur-PK" sz="2400" dirty="0" smtClean="0">
                          <a:latin typeface="Al_Mushaf" pitchFamily="2" charset="-78"/>
                          <a:cs typeface="Al_Mushaf" pitchFamily="2" charset="-78"/>
                        </a:rPr>
                        <a:t>ا</a:t>
                      </a:r>
                      <a:endParaRPr lang="en-US" sz="2400" dirty="0">
                        <a:latin typeface="Al_Mushaf" pitchFamily="2" charset="-78"/>
                        <a:cs typeface="Al_Mushaf" pitchFamily="2" charset="-78"/>
                      </a:endParaRPr>
                    </a:p>
                  </a:txBody>
                  <a:tcPr/>
                </a:tc>
              </a:tr>
              <a:tr h="738859">
                <a:tc>
                  <a:txBody>
                    <a:bodyPr/>
                    <a:lstStyle/>
                    <a:p>
                      <a:pPr marL="0" marR="0" algn="r" rtl="1">
                        <a:lnSpc>
                          <a:spcPct val="115000"/>
                        </a:lnSpc>
                        <a:spcBef>
                          <a:spcPts val="0"/>
                        </a:spcBef>
                        <a:spcAft>
                          <a:spcPts val="1000"/>
                        </a:spcAft>
                      </a:pPr>
                      <a:r>
                        <a:rPr lang="ar-SA" sz="2400" dirty="0">
                          <a:latin typeface="Calibri"/>
                          <a:ea typeface="Calibri"/>
                          <a:cs typeface="Arial"/>
                        </a:rPr>
                        <a:t>[2:12] </a:t>
                      </a:r>
                      <a:r>
                        <a:rPr lang="ar-SA" sz="2400" dirty="0">
                          <a:latin typeface="Calibri"/>
                          <a:ea typeface="Calibri"/>
                          <a:cs typeface="_PDMS_Saleem_QuranFont"/>
                        </a:rPr>
                        <a:t>وَاِذَا قِيْلَ لَهُمْ</a:t>
                      </a:r>
                      <a:r>
                        <a:rPr lang="ar-SA" sz="2400" dirty="0">
                          <a:solidFill>
                            <a:srgbClr val="FF0000"/>
                          </a:solidFill>
                          <a:latin typeface="Calibri"/>
                          <a:ea typeface="Calibri"/>
                          <a:cs typeface="_PDMS_Saleem_QuranFont"/>
                        </a:rPr>
                        <a:t> لَا تُفْسِدُوْا</a:t>
                      </a:r>
                      <a:r>
                        <a:rPr lang="ar-SA" sz="2400" dirty="0">
                          <a:latin typeface="Calibri"/>
                          <a:ea typeface="Calibri"/>
                          <a:cs typeface="_PDMS_Saleem_QuranFont"/>
                        </a:rPr>
                        <a:t> فِىْ الْاَرْضِۙ</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لاتفعلوا</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م</a:t>
                      </a:r>
                      <a:r>
                        <a:rPr lang="ur-PK" sz="2400" dirty="0" smtClean="0">
                          <a:latin typeface="Al_Mushaf"/>
                          <a:cs typeface="Al_Mushaf"/>
                        </a:rPr>
                        <a:t>ْ</a:t>
                      </a:r>
                      <a:endParaRPr lang="en-US" sz="2400" dirty="0">
                        <a:latin typeface="Al_Mushaf" pitchFamily="2" charset="-78"/>
                        <a:cs typeface="Al_Mushaf" pitchFamily="2" charset="-78"/>
                      </a:endParaRPr>
                    </a:p>
                  </a:txBody>
                  <a:tcPr/>
                </a:tc>
              </a:tr>
              <a:tr h="949173">
                <a:tc>
                  <a:txBody>
                    <a:bodyPr/>
                    <a:lstStyle/>
                    <a:p>
                      <a:pPr marL="0" marR="0" algn="r" rtl="1">
                        <a:lnSpc>
                          <a:spcPct val="115000"/>
                        </a:lnSpc>
                        <a:spcBef>
                          <a:spcPts val="0"/>
                        </a:spcBef>
                        <a:spcAft>
                          <a:spcPts val="1000"/>
                        </a:spcAft>
                      </a:pPr>
                      <a:r>
                        <a:rPr lang="ar-SA" sz="2400" dirty="0">
                          <a:latin typeface="Calibri"/>
                          <a:ea typeface="Calibri"/>
                          <a:cs typeface="Arial"/>
                        </a:rPr>
                        <a:t>[28:8] </a:t>
                      </a:r>
                      <a:r>
                        <a:rPr lang="ar-SA" sz="2400" dirty="0">
                          <a:latin typeface="Calibri"/>
                          <a:ea typeface="Calibri"/>
                          <a:cs typeface="_PDMS_Saleem_QuranFont"/>
                        </a:rPr>
                        <a:t>وَاَوْحَيْنَاۤ اِلٰٓى اُمِّ مُوْسٰٓى اَنْ اَرْضِعِيْهِ‌ۚ فَاِذَا خِفْتِ عَلَيْهِ فَاَلْقِيْهِ فِىْ الْيَمِّ وَ</a:t>
                      </a:r>
                      <a:r>
                        <a:rPr lang="ar-SA" sz="2400" dirty="0">
                          <a:solidFill>
                            <a:srgbClr val="FF0000"/>
                          </a:solidFill>
                          <a:latin typeface="Calibri"/>
                          <a:ea typeface="Calibri"/>
                          <a:cs typeface="_PDMS_Saleem_QuranFont"/>
                        </a:rPr>
                        <a:t>لَا تَخَافِىْ </a:t>
                      </a:r>
                      <a:r>
                        <a:rPr lang="ar-SA" sz="2400" dirty="0">
                          <a:latin typeface="Calibri"/>
                          <a:ea typeface="Calibri"/>
                          <a:cs typeface="_PDMS_Saleem_QuranFont"/>
                        </a:rPr>
                        <a:t>وَ</a:t>
                      </a:r>
                      <a:r>
                        <a:rPr lang="ar-SA" sz="2400" dirty="0">
                          <a:solidFill>
                            <a:srgbClr val="FF0000"/>
                          </a:solidFill>
                          <a:latin typeface="Calibri"/>
                          <a:ea typeface="Calibri"/>
                          <a:cs typeface="_PDMS_Saleem_QuranFont"/>
                        </a:rPr>
                        <a:t>لَا تَحْزَنِىْۚ</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لاتفعلی</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endParaRPr lang="en-US" sz="2400" dirty="0">
                        <a:latin typeface="Al_Mushaf" pitchFamily="2" charset="-78"/>
                        <a:cs typeface="Al_Mushaf" pitchFamily="2" charset="-78"/>
                      </a:endParaRPr>
                    </a:p>
                  </a:txBody>
                  <a:tcPr/>
                </a:tc>
              </a:tr>
              <a:tr h="738859">
                <a:tc>
                  <a:txBody>
                    <a:bodyPr/>
                    <a:lstStyle/>
                    <a:p>
                      <a:pPr marL="0" marR="0" algn="r" rtl="1">
                        <a:lnSpc>
                          <a:spcPct val="115000"/>
                        </a:lnSpc>
                        <a:spcBef>
                          <a:spcPts val="0"/>
                        </a:spcBef>
                        <a:spcAft>
                          <a:spcPts val="1000"/>
                        </a:spcAft>
                      </a:pPr>
                      <a:r>
                        <a:rPr lang="ar-SA" sz="2400" dirty="0">
                          <a:latin typeface="Calibri"/>
                          <a:ea typeface="Calibri"/>
                          <a:cs typeface="Arial"/>
                        </a:rPr>
                        <a:t>[2:36] </a:t>
                      </a:r>
                      <a:r>
                        <a:rPr lang="ar-SA" sz="2400" dirty="0">
                          <a:latin typeface="Calibri"/>
                          <a:ea typeface="Calibri"/>
                          <a:cs typeface="_PDMS_Saleem_QuranFont"/>
                        </a:rPr>
                        <a:t>وَ</a:t>
                      </a:r>
                      <a:r>
                        <a:rPr lang="ar-SA" sz="2400" dirty="0">
                          <a:solidFill>
                            <a:srgbClr val="FF0000"/>
                          </a:solidFill>
                          <a:latin typeface="Calibri"/>
                          <a:ea typeface="Calibri"/>
                          <a:cs typeface="_PDMS_Saleem_QuranFont"/>
                        </a:rPr>
                        <a:t>لَا تَقْرَبَا</a:t>
                      </a:r>
                      <a:r>
                        <a:rPr lang="ar-SA" sz="2400" dirty="0">
                          <a:latin typeface="Calibri"/>
                          <a:ea typeface="Calibri"/>
                          <a:cs typeface="_PDMS_Saleem_QuranFont"/>
                        </a:rPr>
                        <a:t> هٰذِهِ الشَّجَرَةَ فَتَكُوْنَا مِنَ الظّٰلِمِيْنَ</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لاتفعلا</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م</a:t>
                      </a:r>
                      <a:r>
                        <a:rPr lang="ur-PK" sz="2400" dirty="0" smtClean="0">
                          <a:latin typeface="Al_Mushaf"/>
                          <a:cs typeface="Al_Mushaf"/>
                        </a:rPr>
                        <a:t>َ</a:t>
                      </a:r>
                      <a:r>
                        <a:rPr lang="ur-PK" sz="2400" dirty="0" smtClean="0">
                          <a:latin typeface="Al_Mushaf" pitchFamily="2" charset="-78"/>
                          <a:cs typeface="Al_Mushaf" pitchFamily="2" charset="-78"/>
                        </a:rPr>
                        <a:t>ا</a:t>
                      </a:r>
                      <a:endParaRPr lang="en-US" sz="2400" dirty="0">
                        <a:latin typeface="Al_Mushaf" pitchFamily="2" charset="-78"/>
                        <a:cs typeface="Al_Mushaf" pitchFamily="2" charset="-78"/>
                      </a:endParaRPr>
                    </a:p>
                  </a:txBody>
                  <a:tcPr/>
                </a:tc>
              </a:tr>
              <a:tr h="738859">
                <a:tc>
                  <a:txBody>
                    <a:bodyPr/>
                    <a:lstStyle/>
                    <a:p>
                      <a:pPr marL="0" marR="0" algn="r" rtl="1">
                        <a:lnSpc>
                          <a:spcPct val="115000"/>
                        </a:lnSpc>
                        <a:spcBef>
                          <a:spcPts val="0"/>
                        </a:spcBef>
                        <a:spcAft>
                          <a:spcPts val="1000"/>
                        </a:spcAft>
                      </a:pPr>
                      <a:r>
                        <a:rPr lang="ar-SA" sz="2400" dirty="0">
                          <a:latin typeface="Calibri"/>
                          <a:ea typeface="Calibri"/>
                          <a:cs typeface="Arial"/>
                        </a:rPr>
                        <a:t>[33:34] </a:t>
                      </a:r>
                      <a:r>
                        <a:rPr lang="ar-SA" sz="2400" dirty="0">
                          <a:latin typeface="Calibri"/>
                          <a:ea typeface="Calibri"/>
                          <a:cs typeface="_PDMS_Saleem_QuranFont"/>
                        </a:rPr>
                        <a:t>وَلَا</a:t>
                      </a:r>
                      <a:r>
                        <a:rPr lang="ar-SA" sz="2400" dirty="0">
                          <a:solidFill>
                            <a:srgbClr val="FF0000"/>
                          </a:solidFill>
                          <a:latin typeface="Calibri"/>
                          <a:ea typeface="Calibri"/>
                          <a:cs typeface="_PDMS_Saleem_QuranFont"/>
                        </a:rPr>
                        <a:t> تَبَرَّجْنَ </a:t>
                      </a:r>
                      <a:r>
                        <a:rPr lang="ar-SA" sz="2400" dirty="0">
                          <a:latin typeface="Calibri"/>
                          <a:ea typeface="Calibri"/>
                          <a:cs typeface="_PDMS_Saleem_QuranFont"/>
                        </a:rPr>
                        <a:t>تَبَرُّجَ الْجَاهِلِيَّةِ الْاُوْلٰى ؕ</a:t>
                      </a:r>
                      <a:endParaRPr lang="en-US" sz="2400" dirty="0">
                        <a:latin typeface="Calibri"/>
                        <a:ea typeface="Calibri"/>
                        <a:cs typeface="Arial"/>
                      </a:endParaRPr>
                    </a:p>
                  </a:txBody>
                  <a:tcPr marL="68580" marR="68580" marT="0" marB="0"/>
                </a:tc>
                <a:tc>
                  <a:txBody>
                    <a:bodyPr/>
                    <a:lstStyle/>
                    <a:p>
                      <a:pPr algn="ctr"/>
                      <a:r>
                        <a:rPr lang="ur-PK" sz="2400" dirty="0" smtClean="0">
                          <a:latin typeface="Al_Mushaf" pitchFamily="2" charset="-78"/>
                          <a:cs typeface="Al_Mushaf" pitchFamily="2" charset="-78"/>
                        </a:rPr>
                        <a:t>لاتفعلن</a:t>
                      </a:r>
                      <a:endParaRPr lang="en-US" sz="2400" dirty="0">
                        <a:latin typeface="Al_Mushaf" pitchFamily="2" charset="-78"/>
                        <a:cs typeface="Al_Mushaf" pitchFamily="2" charset="-78"/>
                      </a:endParaRPr>
                    </a:p>
                  </a:txBody>
                  <a:tcPr/>
                </a:tc>
                <a:tc>
                  <a:txBody>
                    <a:bodyPr/>
                    <a:lstStyle/>
                    <a:p>
                      <a:pPr algn="ctr"/>
                      <a:r>
                        <a:rPr lang="ur-PK" sz="2400" dirty="0" smtClean="0">
                          <a:latin typeface="Al_Mushaf" pitchFamily="2" charset="-78"/>
                          <a:cs typeface="Al_Mushaf" pitchFamily="2" charset="-78"/>
                        </a:rPr>
                        <a:t>ا</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r>
                        <a:rPr lang="ur-PK" sz="2400" dirty="0" smtClean="0">
                          <a:latin typeface="Al_Mushaf" pitchFamily="2" charset="-78"/>
                          <a:cs typeface="Al_Mushaf" pitchFamily="2" charset="-78"/>
                        </a:rPr>
                        <a:t>ت</a:t>
                      </a:r>
                      <a:r>
                        <a:rPr lang="ur-PK" sz="2400" dirty="0" smtClean="0">
                          <a:latin typeface="Al_Mushaf"/>
                          <a:cs typeface="Al_Mushaf"/>
                        </a:rPr>
                        <a:t>ُ</a:t>
                      </a:r>
                      <a:r>
                        <a:rPr lang="ur-PK" sz="2400" dirty="0" smtClean="0">
                          <a:latin typeface="Al_Mushaf" pitchFamily="2" charset="-78"/>
                          <a:cs typeface="Al_Mushaf" pitchFamily="2" charset="-78"/>
                        </a:rPr>
                        <a:t>ن</a:t>
                      </a:r>
                      <a:r>
                        <a:rPr lang="ur-PK" sz="2400" dirty="0" smtClean="0">
                          <a:latin typeface="Al_Mushaf"/>
                          <a:cs typeface="Al_Mushaf"/>
                        </a:rPr>
                        <a:t>َّ</a:t>
                      </a:r>
                      <a:endParaRPr lang="en-US" sz="2400"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500042"/>
            <a:ext cx="7772400" cy="1470025"/>
          </a:xfrm>
        </p:spPr>
        <p:txBody>
          <a:bodyPr>
            <a:normAutofit fontScale="90000"/>
          </a:bodyPr>
          <a:lstStyle/>
          <a:p>
            <a:r>
              <a:rPr lang="en-US" dirty="0"/>
              <a:t> </a:t>
            </a:r>
            <a:br>
              <a:rPr lang="en-US" dirty="0"/>
            </a:br>
            <a:r>
              <a:rPr lang="ur-PK" dirty="0" smtClean="0"/>
              <a:t/>
            </a:r>
            <a:br>
              <a:rPr lang="ur-PK" dirty="0" smtClean="0"/>
            </a:br>
            <a:r>
              <a:rPr lang="ur-PK" dirty="0"/>
              <a:t/>
            </a:r>
            <a:br>
              <a:rPr lang="ur-PK" dirty="0"/>
            </a:br>
            <a:r>
              <a:rPr lang="en-CA" dirty="0" smtClean="0"/>
              <a:t>PARTS OF SPEECH        </a:t>
            </a:r>
            <a:r>
              <a:rPr lang="ur-PK" dirty="0" smtClean="0">
                <a:latin typeface="Al_Mushaf" pitchFamily="2" charset="-78"/>
                <a:cs typeface="Al_Mushaf" pitchFamily="2" charset="-78"/>
              </a:rPr>
              <a:t>کلمہ کی اقسام</a:t>
            </a:r>
            <a:r>
              <a:rPr lang="ur-PK" dirty="0" smtClean="0"/>
              <a:t> </a:t>
            </a:r>
            <a:r>
              <a:rPr lang="en-US" dirty="0" smtClean="0"/>
              <a:t/>
            </a:r>
            <a:br>
              <a:rPr lang="en-US" dirty="0" smtClean="0"/>
            </a:br>
            <a:r>
              <a:rPr lang="en-US" dirty="0"/>
              <a:t/>
            </a:r>
            <a:br>
              <a:rPr lang="en-US" dirty="0"/>
            </a:br>
            <a:r>
              <a:rPr lang="en-US" dirty="0"/>
              <a:t> </a:t>
            </a:r>
            <a:br>
              <a:rPr lang="en-US" dirty="0"/>
            </a:br>
            <a:endParaRPr lang="en-US" dirty="0"/>
          </a:p>
        </p:txBody>
      </p:sp>
      <p:sp>
        <p:nvSpPr>
          <p:cNvPr id="3" name="Subtitle 2"/>
          <p:cNvSpPr>
            <a:spLocks noGrp="1"/>
          </p:cNvSpPr>
          <p:nvPr>
            <p:ph type="subTitle" idx="1"/>
          </p:nvPr>
        </p:nvSpPr>
        <p:spPr>
          <a:xfrm>
            <a:off x="1357290" y="2357430"/>
            <a:ext cx="6400800" cy="3143272"/>
          </a:xfrm>
        </p:spPr>
        <p:txBody>
          <a:bodyPr>
            <a:normAutofit lnSpcReduction="10000"/>
          </a:bodyPr>
          <a:lstStyle/>
          <a:p>
            <a:endParaRPr lang="ur-PK" dirty="0" smtClean="0"/>
          </a:p>
          <a:p>
            <a:r>
              <a:rPr lang="en-CA" sz="3600" dirty="0" smtClean="0"/>
              <a:t>NOUN; VERB; PARTICLE</a:t>
            </a:r>
            <a:endParaRPr lang="ur-PK" sz="3600" dirty="0" smtClean="0"/>
          </a:p>
          <a:p>
            <a:r>
              <a:rPr lang="en-CA" dirty="0" smtClean="0"/>
              <a:t> </a:t>
            </a:r>
            <a:endParaRPr lang="ur-PK" dirty="0" smtClean="0"/>
          </a:p>
          <a:p>
            <a:r>
              <a:rPr lang="ur-PK" sz="4400" dirty="0" smtClean="0">
                <a:latin typeface="Al_Mushaf" pitchFamily="2" charset="-78"/>
                <a:cs typeface="Al_Mushaf" pitchFamily="2" charset="-78"/>
              </a:rPr>
              <a:t>اسم، فعل، حرف</a:t>
            </a:r>
          </a:p>
          <a:p>
            <a:r>
              <a:rPr lang="ur-PK" dirty="0" smtClean="0"/>
              <a:t> </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r-PK" dirty="0" smtClean="0"/>
              <a:t/>
            </a:r>
            <a:br>
              <a:rPr lang="ur-PK" dirty="0" smtClean="0"/>
            </a:br>
            <a:r>
              <a:rPr lang="en-CA" dirty="0" smtClean="0"/>
              <a:t>NOUN/ ADJECTIVE            </a:t>
            </a:r>
            <a:r>
              <a:rPr lang="ur-PK" dirty="0" smtClean="0">
                <a:latin typeface="Al_Mushaf" pitchFamily="2" charset="-78"/>
                <a:cs typeface="Al_Mushaf" pitchFamily="2" charset="-78"/>
              </a:rPr>
              <a:t> اِسم</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CA" dirty="0" smtClean="0"/>
              <a:t>COMMON </a:t>
            </a:r>
            <a:r>
              <a:rPr lang="en-CA" dirty="0"/>
              <a:t>NOUN      </a:t>
            </a:r>
            <a:r>
              <a:rPr lang="ur-PK" dirty="0" smtClean="0">
                <a:latin typeface="Al_Mushaf" pitchFamily="2" charset="-78"/>
                <a:cs typeface="Al_Mushaf" pitchFamily="2" charset="-78"/>
              </a:rPr>
              <a:t>اسم نکرہ</a:t>
            </a:r>
          </a:p>
          <a:p>
            <a:endParaRPr lang="en-US" dirty="0">
              <a:latin typeface="Al_Mushaf" pitchFamily="2" charset="-78"/>
              <a:cs typeface="Al_Mushaf" pitchFamily="2" charset="-78"/>
            </a:endParaRPr>
          </a:p>
          <a:p>
            <a:pPr algn="ctr">
              <a:buNone/>
            </a:pPr>
            <a:r>
              <a:rPr lang="ur-PK" sz="4000" dirty="0" smtClean="0">
                <a:latin typeface="Al_Mushaf" pitchFamily="2" charset="-78"/>
                <a:cs typeface="Al_Mushaf" pitchFamily="2" charset="-78"/>
              </a:rPr>
              <a:t>حَمْدٌ                اِنْسَانٌ           رَسُولٌ</a:t>
            </a:r>
          </a:p>
          <a:p>
            <a:endParaRPr lang="en-US" sz="1600" dirty="0"/>
          </a:p>
          <a:p>
            <a:r>
              <a:rPr lang="en-CA" dirty="0"/>
              <a:t>PROPER NOUN   </a:t>
            </a:r>
            <a:r>
              <a:rPr lang="ur-PK" dirty="0" smtClean="0">
                <a:latin typeface="Al_Mushaf" pitchFamily="2" charset="-78"/>
                <a:cs typeface="Al_Mushaf" pitchFamily="2" charset="-78"/>
              </a:rPr>
              <a:t>اسم معرفہ</a:t>
            </a:r>
          </a:p>
          <a:p>
            <a:endParaRPr lang="en-US" sz="1800" dirty="0">
              <a:latin typeface="Al_Mushaf" pitchFamily="2" charset="-78"/>
              <a:cs typeface="Al_Mushaf" pitchFamily="2" charset="-78"/>
            </a:endParaRPr>
          </a:p>
          <a:p>
            <a:pPr algn="ctr">
              <a:buNone/>
            </a:pPr>
            <a:r>
              <a:rPr lang="ur-PK" sz="4000" dirty="0" smtClean="0">
                <a:latin typeface="Al_Mushaf" pitchFamily="2" charset="-78"/>
                <a:cs typeface="Al_Mushaf" pitchFamily="2" charset="-78"/>
              </a:rPr>
              <a:t>اَلحَمْدُ             اَلْاِنْسَانُ          اَلرَّسُولُ</a:t>
            </a:r>
            <a:endParaRPr lang="en-US" sz="4000" dirty="0">
              <a:latin typeface="Al_Mushaf" pitchFamily="2" charset="-78"/>
              <a:cs typeface="Al_Mushaf" pitchFamily="2" charset="-78"/>
            </a:endParaRP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ur-PK" dirty="0" smtClean="0"/>
              <a:t/>
            </a:r>
            <a:br>
              <a:rPr lang="ur-PK" dirty="0" smtClean="0"/>
            </a:br>
            <a:r>
              <a:rPr lang="en-CA" dirty="0" smtClean="0"/>
              <a:t>MASCULINE / FEMININE  </a:t>
            </a:r>
            <a:r>
              <a:rPr lang="en-CA" dirty="0" err="1" smtClean="0">
                <a:latin typeface="Al_Mushaf" pitchFamily="2" charset="-78"/>
                <a:cs typeface="Al_Mushaf" pitchFamily="2" charset="-78"/>
              </a:rPr>
              <a:t>مؤنث</a:t>
            </a:r>
            <a:r>
              <a:rPr lang="en-CA" dirty="0" smtClean="0">
                <a:latin typeface="Al_Mushaf" pitchFamily="2" charset="-78"/>
                <a:cs typeface="Al_Mushaf" pitchFamily="2" charset="-78"/>
              </a:rPr>
              <a:t>، </a:t>
            </a:r>
            <a:r>
              <a:rPr lang="en-CA" dirty="0" err="1" smtClean="0">
                <a:latin typeface="Al_Mushaf" pitchFamily="2" charset="-78"/>
                <a:cs typeface="Al_Mushaf" pitchFamily="2" charset="-78"/>
              </a:rPr>
              <a:t>مذکر</a:t>
            </a:r>
            <a:r>
              <a:rPr lang="en-US" dirty="0" smtClean="0"/>
              <a:t/>
            </a:r>
            <a:br>
              <a:rPr lang="en-US" dirty="0" smtClean="0"/>
            </a:br>
            <a:endParaRPr lang="en-US" dirty="0"/>
          </a:p>
        </p:txBody>
      </p:sp>
      <p:sp>
        <p:nvSpPr>
          <p:cNvPr id="3" name="Content Placeholder 2"/>
          <p:cNvSpPr>
            <a:spLocks noGrp="1"/>
          </p:cNvSpPr>
          <p:nvPr>
            <p:ph idx="1"/>
          </p:nvPr>
        </p:nvSpPr>
        <p:spPr>
          <a:xfrm>
            <a:off x="428596" y="1428736"/>
            <a:ext cx="8229600" cy="5026029"/>
          </a:xfrm>
        </p:spPr>
        <p:txBody>
          <a:bodyPr>
            <a:normAutofit/>
          </a:bodyPr>
          <a:lstStyle/>
          <a:p>
            <a:pPr>
              <a:buNone/>
            </a:pPr>
            <a:endParaRPr lang="ur-PK" dirty="0" smtClean="0"/>
          </a:p>
          <a:p>
            <a:pPr>
              <a:buNone/>
            </a:pPr>
            <a:endParaRPr lang="ur-PK" dirty="0"/>
          </a:p>
          <a:p>
            <a:pPr>
              <a:buNone/>
            </a:pPr>
            <a:endParaRPr lang="ur-PK" dirty="0" smtClean="0"/>
          </a:p>
          <a:p>
            <a:pPr>
              <a:buNone/>
            </a:pPr>
            <a:endParaRPr lang="ur-PK" dirty="0"/>
          </a:p>
          <a:p>
            <a:pPr>
              <a:buNone/>
            </a:pPr>
            <a:endParaRPr lang="ur-PK" dirty="0" smtClean="0"/>
          </a:p>
          <a:p>
            <a:pPr algn="r">
              <a:buNone/>
            </a:pPr>
            <a:r>
              <a:rPr lang="ar-SA" dirty="0">
                <a:latin typeface="Al_Mushaf" pitchFamily="2" charset="-78"/>
                <a:cs typeface="Al_Mushaf" pitchFamily="2" charset="-78"/>
              </a:rPr>
              <a:t>[33:36] اِنَّ الْمُسْلِمِيْنَ وَالْمُسْلِمٰتِ وَالْمُؤْمِنِيْنَ وَالْمُؤْمِنٰتِ وَالْقٰنِتِيْنَ وَالْقٰنِتٰتِ وَالصّٰدِقِيْنَ وَالصّٰدِقٰتِ وَالصّٰبِرِيْنَ وَالصّٰبِرٰتِ وَالْخٰشِعِيْنَ وَالْخٰشِعٰتِ وَالْمُتَصَدِّقِيْنَ وَ الْمُتَصَدِّقٰتِ وَالصّآٮِٕمِيْنَ وَالصّٰٓٮِٕمٰتِ وَالْحٰفِظِيْنَ فُرُوْجَهُمْ وَالْحٰـفِظٰتِ وَالذّٰكِرِيْنَ اللّٰهَ كَثِيْرًا وَّ الذّٰكِرٰتِۙ اَعَدَّ اللّٰهُ لَهُمْ مَّغْفِرَةً وَّاَجْرًا عَظِيْمًا‏﻿﻿ </a:t>
            </a:r>
            <a:endParaRPr lang="en-US" dirty="0">
              <a:latin typeface="Al_Mushaf" pitchFamily="2" charset="-78"/>
              <a:cs typeface="Al_Mushaf" pitchFamily="2" charset="-78"/>
            </a:endParaRPr>
          </a:p>
        </p:txBody>
      </p:sp>
      <p:graphicFrame>
        <p:nvGraphicFramePr>
          <p:cNvPr id="4" name="Table 3"/>
          <p:cNvGraphicFramePr>
            <a:graphicFrameLocks noGrp="1"/>
          </p:cNvGraphicFramePr>
          <p:nvPr/>
        </p:nvGraphicFramePr>
        <p:xfrm>
          <a:off x="1500166" y="2000240"/>
          <a:ext cx="5905818" cy="1961197"/>
        </p:xfrm>
        <a:graphic>
          <a:graphicData uri="http://schemas.openxmlformats.org/drawingml/2006/table">
            <a:tbl>
              <a:tblPr firstRow="1" bandRow="1">
                <a:tableStyleId>{5C22544A-7EE6-4342-B048-85BDC9FD1C3A}</a:tableStyleId>
              </a:tblPr>
              <a:tblGrid>
                <a:gridCol w="1016000"/>
                <a:gridCol w="1016000"/>
                <a:gridCol w="825818"/>
                <a:gridCol w="1016000"/>
                <a:gridCol w="1016000"/>
                <a:gridCol w="1016000"/>
              </a:tblGrid>
              <a:tr h="10163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رَاشِدٌ</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خَالِدٌ</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صَالِحٌ</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ذَکِیٌّ</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مُوْمِنٌ</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عَابِدٌ</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رَاشِدَةٌ</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خَالِدَةٌ</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صَالِحَةٌ</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ذَکِیَّةٌ</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مُوْمِنَةٌ</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ur-PK" sz="2800" dirty="0" smtClean="0">
                          <a:latin typeface="Al_Mushaf" pitchFamily="2" charset="-78"/>
                          <a:cs typeface="Al_Mushaf" pitchFamily="2" charset="-78"/>
                        </a:rPr>
                        <a:t>عَابِدَةٌ</a:t>
                      </a:r>
                      <a:endParaRPr lang="en-US" sz="2800" dirty="0" smtClean="0">
                        <a:latin typeface="Al_Mushaf" pitchFamily="2" charset="-78"/>
                        <a:cs typeface="Al_Mushaf" pitchFamily="2" charset="-78"/>
                      </a:endParaRPr>
                    </a:p>
                    <a:p>
                      <a:pPr algn="ctr"/>
                      <a:endParaRPr lang="en-US" sz="2800"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989034"/>
          </a:xfrm>
        </p:spPr>
        <p:txBody>
          <a:bodyPr>
            <a:normAutofit fontScale="90000"/>
          </a:bodyPr>
          <a:lstStyle/>
          <a:p>
            <a:r>
              <a:rPr lang="en-CA" sz="3600" b="1" dirty="0" smtClean="0"/>
              <a:t/>
            </a:r>
            <a:br>
              <a:rPr lang="en-CA" sz="3600" b="1" dirty="0" smtClean="0"/>
            </a:br>
            <a:r>
              <a:rPr lang="en-CA" sz="3600" b="1" dirty="0" smtClean="0"/>
              <a:t>NUMBERS</a:t>
            </a:r>
            <a:r>
              <a:rPr lang="en-US" sz="3600" dirty="0"/>
              <a:t/>
            </a:r>
            <a:br>
              <a:rPr lang="en-US" sz="3600" dirty="0"/>
            </a:br>
            <a:r>
              <a:rPr lang="en-CA" sz="3600" b="1" dirty="0"/>
              <a:t> Singular; Dual; Plural        </a:t>
            </a:r>
            <a:r>
              <a:rPr lang="ur-PK" sz="3600" dirty="0" smtClean="0">
                <a:latin typeface="Al_Mushaf" pitchFamily="2" charset="-78"/>
                <a:cs typeface="Al_Mushaf" pitchFamily="2" charset="-78"/>
              </a:rPr>
              <a:t>واحد،    تثنیہ،    جمع</a:t>
            </a:r>
            <a:r>
              <a:rPr lang="en-CA" sz="3600" dirty="0"/>
              <a:t> </a:t>
            </a:r>
            <a:r>
              <a:rPr lang="en-US" sz="3600" dirty="0"/>
              <a:t/>
            </a:r>
            <a:br>
              <a:rPr lang="en-US" sz="3600" dirty="0"/>
            </a:br>
            <a:endParaRPr lang="en-US" dirty="0"/>
          </a:p>
        </p:txBody>
      </p:sp>
      <p:sp>
        <p:nvSpPr>
          <p:cNvPr id="3" name="Content Placeholder 2"/>
          <p:cNvSpPr>
            <a:spLocks noGrp="1"/>
          </p:cNvSpPr>
          <p:nvPr>
            <p:ph idx="1"/>
          </p:nvPr>
        </p:nvSpPr>
        <p:spPr>
          <a:xfrm>
            <a:off x="457200" y="1600200"/>
            <a:ext cx="8229600" cy="4900634"/>
          </a:xfrm>
        </p:spPr>
        <p:txBody>
          <a:bodyPr>
            <a:normAutofit/>
          </a:bodyPr>
          <a:lstStyle/>
          <a:p>
            <a:pPr>
              <a:buNone/>
            </a:pPr>
            <a:endParaRPr lang="en-US" dirty="0"/>
          </a:p>
        </p:txBody>
      </p:sp>
      <p:graphicFrame>
        <p:nvGraphicFramePr>
          <p:cNvPr id="4" name="Table 3"/>
          <p:cNvGraphicFramePr>
            <a:graphicFrameLocks noGrp="1"/>
          </p:cNvGraphicFramePr>
          <p:nvPr/>
        </p:nvGraphicFramePr>
        <p:xfrm>
          <a:off x="428596" y="1500174"/>
          <a:ext cx="8143935" cy="5215255"/>
        </p:xfrm>
        <a:graphic>
          <a:graphicData uri="http://schemas.openxmlformats.org/drawingml/2006/table">
            <a:tbl>
              <a:tblPr firstRow="1" bandRow="1">
                <a:tableStyleId>{5C22544A-7EE6-4342-B048-85BDC9FD1C3A}</a:tableStyleId>
              </a:tblPr>
              <a:tblGrid>
                <a:gridCol w="1280129"/>
                <a:gridCol w="2720399"/>
                <a:gridCol w="2107423"/>
                <a:gridCol w="2035984"/>
              </a:tblGrid>
              <a:tr h="50006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1" dirty="0" smtClean="0"/>
                        <a:t>Gender</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1" dirty="0" smtClean="0"/>
                        <a:t>Singular</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1" dirty="0" smtClean="0"/>
                        <a:t>Dual</a:t>
                      </a:r>
                      <a:endParaRPr lang="en-US" dirty="0" smtClean="0"/>
                    </a:p>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CA" b="1" dirty="0" smtClean="0"/>
                        <a:t>Plural</a:t>
                      </a:r>
                      <a:endParaRPr lang="en-US" dirty="0" smtClean="0"/>
                    </a:p>
                    <a:p>
                      <a:endParaRPr lang="en-US" dirty="0"/>
                    </a:p>
                  </a:txBody>
                  <a:tcPr/>
                </a:tc>
              </a:tr>
              <a:tr h="717242">
                <a:tc>
                  <a:txBody>
                    <a:bodyPr/>
                    <a:lstStyle/>
                    <a:p>
                      <a:pPr>
                        <a:buNone/>
                      </a:pPr>
                      <a:r>
                        <a:rPr lang="en-CA" dirty="0" smtClean="0"/>
                        <a:t>M</a:t>
                      </a:r>
                      <a:endParaRPr lang="en-US" dirty="0" smtClean="0"/>
                    </a:p>
                    <a:p>
                      <a:pPr>
                        <a:buNone/>
                      </a:pPr>
                      <a:r>
                        <a:rPr lang="en-CA" dirty="0" smtClean="0"/>
                        <a:t>Nom.</a:t>
                      </a:r>
                      <a:endParaRPr lang="en-US" dirty="0" smtClean="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مُسْلِمَانِ</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مُسْلِمُوْنَ</a:t>
                      </a:r>
                      <a:endParaRPr lang="en-CA" dirty="0" smtClean="0">
                        <a:latin typeface="Al_Mushaf" pitchFamily="2" charset="-78"/>
                        <a:cs typeface="Al_Mushaf" pitchFamily="2" charset="-78"/>
                      </a:endParaRPr>
                    </a:p>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solidFill>
                            <a:srgbClr val="FF0000"/>
                          </a:solidFill>
                          <a:latin typeface="Al_Mushaf" pitchFamily="2" charset="-78"/>
                          <a:cs typeface="Al_Mushaf" pitchFamily="2" charset="-78"/>
                        </a:rPr>
                        <a:t>فَلَا تَمُوْتُنَّ اِلَّا وَ اَنْتُمْ مُسْلِمُوْنَ</a:t>
                      </a:r>
                      <a:endParaRPr lang="en-US" dirty="0" smtClean="0">
                        <a:solidFill>
                          <a:srgbClr val="FF0000"/>
                        </a:solidFill>
                        <a:latin typeface="Al_Mushaf" pitchFamily="2" charset="-78"/>
                        <a:cs typeface="Al_Mushaf" pitchFamily="2" charset="-78"/>
                      </a:endParaRPr>
                    </a:p>
                    <a:p>
                      <a:pPr algn="r"/>
                      <a:endParaRPr lang="en-US" dirty="0">
                        <a:latin typeface="Al_Mushaf" pitchFamily="2" charset="-78"/>
                        <a:cs typeface="Al_Mushaf" pitchFamily="2" charset="-78"/>
                      </a:endParaRPr>
                    </a:p>
                  </a:txBody>
                  <a:tcPr/>
                </a:tc>
              </a:tr>
              <a:tr h="826135">
                <a:tc>
                  <a:txBody>
                    <a:bodyPr/>
                    <a:lstStyle/>
                    <a:p>
                      <a:pPr>
                        <a:buNone/>
                      </a:pPr>
                      <a:r>
                        <a:rPr lang="en-CA" dirty="0" smtClean="0"/>
                        <a:t>F</a:t>
                      </a:r>
                      <a:endParaRPr lang="en-US" dirty="0" smtClean="0"/>
                    </a:p>
                    <a:p>
                      <a:pPr>
                        <a:buNone/>
                      </a:pPr>
                      <a:r>
                        <a:rPr lang="en-CA" dirty="0" smtClean="0"/>
                        <a:t>Nom.</a:t>
                      </a:r>
                      <a:endParaRPr lang="en-US" dirty="0" smtClean="0"/>
                    </a:p>
                  </a:txBody>
                  <a:tcPr/>
                </a:tc>
                <a:tc>
                  <a:txBody>
                    <a:bodyPr/>
                    <a:lstStyle/>
                    <a:p>
                      <a:pPr algn="r">
                        <a:buNone/>
                      </a:pPr>
                      <a:r>
                        <a:rPr lang="ur-PK" dirty="0" smtClean="0">
                          <a:latin typeface="Al_Mushaf" pitchFamily="2" charset="-78"/>
                          <a:cs typeface="Al_Mushaf" pitchFamily="2" charset="-78"/>
                        </a:rPr>
                        <a:t>مُسْلِمَةٌ</a:t>
                      </a:r>
                      <a:endParaRPr lang="en-US" dirty="0" smtClean="0">
                        <a:latin typeface="Al_Mushaf" pitchFamily="2" charset="-78"/>
                        <a:cs typeface="Al_Mushaf" pitchFamily="2" charset="-78"/>
                      </a:endParaRPr>
                    </a:p>
                    <a:p>
                      <a:pPr algn="r">
                        <a:buNone/>
                      </a:pPr>
                      <a:r>
                        <a:rPr lang="ar-SA" dirty="0" smtClean="0">
                          <a:solidFill>
                            <a:srgbClr val="FF0000"/>
                          </a:solidFill>
                          <a:latin typeface="Al_Mushaf" pitchFamily="2" charset="-78"/>
                          <a:cs typeface="Al_Mushaf" pitchFamily="2" charset="-78"/>
                        </a:rPr>
                        <a:t>وَ مِنْ ذُرِّيَّتِنَآ اُمَّةً مُّسْلِمَةً لَّكَ</a:t>
                      </a:r>
                      <a:endParaRPr lang="en-US" dirty="0" smtClean="0">
                        <a:solidFill>
                          <a:srgbClr val="FF0000"/>
                        </a:solidFill>
                        <a:latin typeface="Al_Mushaf" pitchFamily="2" charset="-78"/>
                        <a:cs typeface="Al_Mushaf" pitchFamily="2" charset="-78"/>
                      </a:endParaRPr>
                    </a:p>
                  </a:txBody>
                  <a:tcPr/>
                </a:tc>
                <a:tc>
                  <a:txBody>
                    <a:bodyPr/>
                    <a:lstStyle/>
                    <a:p>
                      <a:pPr algn="r">
                        <a:buNone/>
                      </a:pPr>
                      <a:r>
                        <a:rPr lang="ur-PK" dirty="0" smtClean="0">
                          <a:latin typeface="Al_Mushaf" pitchFamily="2" charset="-78"/>
                          <a:cs typeface="Al_Mushaf" pitchFamily="2" charset="-78"/>
                        </a:rPr>
                        <a:t>مُسْلِمَتَانِ</a:t>
                      </a:r>
                      <a:endParaRPr lang="en-US" dirty="0" smtClean="0">
                        <a:latin typeface="Al_Mushaf" pitchFamily="2" charset="-78"/>
                        <a:cs typeface="Al_Mushaf" pitchFamily="2" charset="-78"/>
                      </a:endParaRPr>
                    </a:p>
                  </a:txBody>
                  <a:tcPr/>
                </a:tc>
                <a:tc>
                  <a:txBody>
                    <a:bodyPr/>
                    <a:lstStyle/>
                    <a:p>
                      <a:pPr algn="r">
                        <a:buNone/>
                      </a:pPr>
                      <a:r>
                        <a:rPr lang="ur-PK" dirty="0" smtClean="0">
                          <a:latin typeface="Al_Mushaf" pitchFamily="2" charset="-78"/>
                          <a:cs typeface="Al_Mushaf" pitchFamily="2" charset="-78"/>
                        </a:rPr>
                        <a:t>مُسْلِمَاتٍ</a:t>
                      </a:r>
                      <a:endParaRPr lang="en-US" dirty="0" smtClean="0">
                        <a:latin typeface="Al_Mushaf" pitchFamily="2" charset="-78"/>
                        <a:cs typeface="Al_Mushaf" pitchFamily="2" charset="-78"/>
                      </a:endParaRPr>
                    </a:p>
                  </a:txBody>
                  <a:tcPr/>
                </a:tc>
              </a:tr>
              <a:tr h="850426">
                <a:tc>
                  <a:txBody>
                    <a:bodyPr/>
                    <a:lstStyle/>
                    <a:p>
                      <a:pPr>
                        <a:buNone/>
                      </a:pPr>
                      <a:r>
                        <a:rPr lang="en-CA" dirty="0" smtClean="0"/>
                        <a:t>M</a:t>
                      </a:r>
                      <a:endParaRPr lang="en-US" dirty="0" smtClean="0"/>
                    </a:p>
                    <a:p>
                      <a:pPr>
                        <a:buNone/>
                      </a:pPr>
                      <a:r>
                        <a:rPr lang="en-CA" dirty="0" smtClean="0"/>
                        <a:t>Acc.</a:t>
                      </a:r>
                      <a:endParaRPr lang="en-US" dirty="0" smtClean="0"/>
                    </a:p>
                    <a:p>
                      <a:endParaRPr lang="en-US" dirty="0"/>
                    </a:p>
                  </a:txBody>
                  <a:tcPr/>
                </a:tc>
                <a:tc>
                  <a:txBody>
                    <a:bodyPr/>
                    <a:lstStyle/>
                    <a:p>
                      <a:pPr algn="r">
                        <a:buNone/>
                      </a:pPr>
                      <a:r>
                        <a:rPr lang="ur-PK" dirty="0" smtClean="0">
                          <a:latin typeface="Al_Mushaf" pitchFamily="2" charset="-78"/>
                          <a:cs typeface="Al_Mushaf" pitchFamily="2" charset="-78"/>
                        </a:rPr>
                        <a:t>مُسْلِمً</a:t>
                      </a:r>
                      <a:endParaRPr lang="en-US" dirty="0" smtClean="0">
                        <a:latin typeface="Al_Mushaf" pitchFamily="2" charset="-78"/>
                        <a:cs typeface="Al_Mushaf" pitchFamily="2" charset="-78"/>
                      </a:endParaRPr>
                    </a:p>
                    <a:p>
                      <a:pPr algn="r">
                        <a:buNone/>
                      </a:pPr>
                      <a:r>
                        <a:rPr lang="ar-SA" dirty="0" smtClean="0">
                          <a:solidFill>
                            <a:srgbClr val="FF0000"/>
                          </a:solidFill>
                          <a:latin typeface="Al_Mushaf" pitchFamily="2" charset="-78"/>
                          <a:cs typeface="Al_Mushaf" pitchFamily="2" charset="-78"/>
                        </a:rPr>
                        <a:t>وَّ لٰكِنْ كَانَ حَنِيْفًا مُّسْلِمًا</a:t>
                      </a:r>
                      <a:endParaRPr lang="en-US" dirty="0" smtClean="0">
                        <a:solidFill>
                          <a:srgbClr val="FF0000"/>
                        </a:solidFill>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algn="r">
                        <a:buNone/>
                      </a:pPr>
                      <a:r>
                        <a:rPr lang="ur-PK" dirty="0" smtClean="0">
                          <a:latin typeface="Al_Mushaf" pitchFamily="2" charset="-78"/>
                          <a:cs typeface="Al_Mushaf" pitchFamily="2" charset="-78"/>
                        </a:rPr>
                        <a:t>مُسْلِمَيْنِ</a:t>
                      </a:r>
                      <a:endParaRPr lang="en-US" dirty="0" smtClean="0">
                        <a:latin typeface="Al_Mushaf" pitchFamily="2" charset="-78"/>
                        <a:cs typeface="Al_Mushaf" pitchFamily="2" charset="-78"/>
                      </a:endParaRPr>
                    </a:p>
                    <a:p>
                      <a:pPr algn="r">
                        <a:buNone/>
                      </a:pPr>
                      <a:r>
                        <a:rPr lang="en-CA" dirty="0" smtClean="0">
                          <a:solidFill>
                            <a:srgbClr val="FF0000"/>
                          </a:solidFill>
                          <a:latin typeface="Al_Mushaf" pitchFamily="2" charset="-78"/>
                          <a:cs typeface="Al_Mushaf" pitchFamily="2" charset="-78"/>
                        </a:rPr>
                        <a:t> </a:t>
                      </a:r>
                      <a:r>
                        <a:rPr lang="ar-SA" dirty="0" smtClean="0">
                          <a:solidFill>
                            <a:srgbClr val="FF0000"/>
                          </a:solidFill>
                          <a:latin typeface="Al_Mushaf" pitchFamily="2" charset="-78"/>
                          <a:cs typeface="Al_Mushaf" pitchFamily="2" charset="-78"/>
                        </a:rPr>
                        <a:t>رَبَّنَا وَاجْعَلْنَا مُسْلِمَيْنِ لَـكَ</a:t>
                      </a:r>
                      <a:endParaRPr lang="en-US" dirty="0" smtClean="0">
                        <a:solidFill>
                          <a:srgbClr val="FF0000"/>
                        </a:solidFill>
                        <a:latin typeface="Al_Mushaf" pitchFamily="2" charset="-78"/>
                        <a:cs typeface="Al_Mushaf" pitchFamily="2" charset="-78"/>
                      </a:endParaRPr>
                    </a:p>
                  </a:txBody>
                  <a:tcPr/>
                </a:tc>
                <a:tc>
                  <a:txBody>
                    <a:bodyPr/>
                    <a:lstStyle/>
                    <a:p>
                      <a:pPr algn="r">
                        <a:buNone/>
                      </a:pPr>
                      <a:r>
                        <a:rPr lang="ur-PK" dirty="0" smtClean="0">
                          <a:latin typeface="Al_Mushaf" pitchFamily="2" charset="-78"/>
                          <a:cs typeface="Al_Mushaf" pitchFamily="2" charset="-78"/>
                        </a:rPr>
                        <a:t>مُسْلِمِيْنَ</a:t>
                      </a:r>
                      <a:endParaRPr lang="en-US" dirty="0" smtClean="0">
                        <a:latin typeface="Al_Mushaf" pitchFamily="2" charset="-78"/>
                        <a:cs typeface="Al_Mushaf" pitchFamily="2" charset="-78"/>
                      </a:endParaRPr>
                    </a:p>
                    <a:p>
                      <a:pPr algn="r">
                        <a:buNone/>
                      </a:pPr>
                      <a:r>
                        <a:rPr lang="ar-SA" dirty="0" smtClean="0">
                          <a:solidFill>
                            <a:srgbClr val="FF0000"/>
                          </a:solidFill>
                          <a:latin typeface="Al_Mushaf" pitchFamily="2" charset="-78"/>
                          <a:cs typeface="Al_Mushaf" pitchFamily="2" charset="-78"/>
                        </a:rPr>
                        <a:t> وَبِذٰلِكَ اُمِرْتُ وَاَنَا اَوَّلُ الْمُسْلِمِيْنَ</a:t>
                      </a:r>
                      <a:endParaRPr lang="en-US" dirty="0" smtClean="0">
                        <a:solidFill>
                          <a:srgbClr val="FF0000"/>
                        </a:solidFill>
                        <a:latin typeface="Al_Mushaf" pitchFamily="2" charset="-78"/>
                        <a:cs typeface="Al_Mushaf" pitchFamily="2" charset="-78"/>
                      </a:endParaRPr>
                    </a:p>
                  </a:txBody>
                  <a:tcPr/>
                </a:tc>
              </a:tr>
              <a:tr h="595298">
                <a:tc>
                  <a:txBody>
                    <a:bodyPr/>
                    <a:lstStyle/>
                    <a:p>
                      <a:pPr>
                        <a:buNone/>
                      </a:pPr>
                      <a:r>
                        <a:rPr lang="en-CA" dirty="0" smtClean="0"/>
                        <a:t>F</a:t>
                      </a:r>
                      <a:endParaRPr lang="en-US" dirty="0" smtClean="0"/>
                    </a:p>
                    <a:p>
                      <a:pPr>
                        <a:buNone/>
                      </a:pPr>
                      <a:r>
                        <a:rPr lang="en-CA" dirty="0" smtClean="0"/>
                        <a:t>Acc.</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مُسْلِمَةً</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مُسْلِمَتَيْنِ</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algn="r">
                        <a:buNone/>
                      </a:pPr>
                      <a:r>
                        <a:rPr lang="ur-PK" dirty="0" smtClean="0">
                          <a:latin typeface="Al_Mushaf" pitchFamily="2" charset="-78"/>
                          <a:cs typeface="Al_Mushaf" pitchFamily="2" charset="-78"/>
                        </a:rPr>
                        <a:t>مُسْلِمَاتٍ</a:t>
                      </a:r>
                      <a:endParaRPr lang="en-US" dirty="0" smtClean="0">
                        <a:latin typeface="Al_Mushaf" pitchFamily="2" charset="-78"/>
                        <a:cs typeface="Al_Mushaf" pitchFamily="2" charset="-78"/>
                      </a:endParaRPr>
                    </a:p>
                    <a:p>
                      <a:pPr algn="r">
                        <a:buNone/>
                      </a:pPr>
                      <a:r>
                        <a:rPr lang="ar-SA" dirty="0" smtClean="0">
                          <a:solidFill>
                            <a:srgbClr val="FF0000"/>
                          </a:solidFill>
                          <a:latin typeface="Al_Mushaf" pitchFamily="2" charset="-78"/>
                          <a:cs typeface="Al_Mushaf" pitchFamily="2" charset="-78"/>
                        </a:rPr>
                        <a:t>اِنَّ الْمُسْلِمِيْنَ وَالْمُسْلِمٰتِ</a:t>
                      </a:r>
                      <a:endParaRPr lang="en-US" dirty="0" smtClean="0">
                        <a:solidFill>
                          <a:srgbClr val="FF0000"/>
                        </a:solidFill>
                        <a:latin typeface="Al_Mushaf" pitchFamily="2" charset="-78"/>
                        <a:cs typeface="Al_Mushaf" pitchFamily="2" charset="-78"/>
                      </a:endParaRPr>
                    </a:p>
                  </a:txBody>
                  <a:tcPr/>
                </a:tc>
              </a:tr>
              <a:tr h="595298">
                <a:tc>
                  <a:txBody>
                    <a:bodyPr/>
                    <a:lstStyle/>
                    <a:p>
                      <a:pPr>
                        <a:buNone/>
                      </a:pPr>
                      <a:r>
                        <a:rPr lang="en-CA" dirty="0" smtClean="0"/>
                        <a:t>M</a:t>
                      </a:r>
                      <a:endParaRPr lang="en-US" dirty="0" smtClean="0"/>
                    </a:p>
                    <a:p>
                      <a:pPr>
                        <a:buNone/>
                      </a:pPr>
                      <a:r>
                        <a:rPr lang="en-CA" dirty="0" smtClean="0"/>
                        <a:t>Gen.</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مُسْلِمَيْنِ</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مُسْلِمِيْنَ</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r>
              <a:tr h="595298">
                <a:tc>
                  <a:txBody>
                    <a:bodyPr/>
                    <a:lstStyle/>
                    <a:p>
                      <a:pPr>
                        <a:buNone/>
                      </a:pPr>
                      <a:r>
                        <a:rPr lang="en-CA" dirty="0" smtClean="0"/>
                        <a:t>F</a:t>
                      </a:r>
                      <a:endParaRPr lang="en-US" dirty="0" smtClean="0"/>
                    </a:p>
                    <a:p>
                      <a:pPr>
                        <a:buNone/>
                      </a:pPr>
                      <a:r>
                        <a:rPr lang="en-CA" dirty="0" smtClean="0"/>
                        <a:t>Gen.</a:t>
                      </a:r>
                      <a:endParaRPr lang="en-US" dirty="0"/>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مُسْلِمَةٍ</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مُسْلِمَتَيْنِ</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ur-PK" dirty="0" smtClean="0">
                          <a:latin typeface="Al_Mushaf" pitchFamily="2" charset="-78"/>
                          <a:cs typeface="Al_Mushaf" pitchFamily="2" charset="-78"/>
                        </a:rPr>
                        <a:t>مُسْلِمَاتٍ</a:t>
                      </a:r>
                      <a:endParaRPr lang="en-US" dirty="0" smtClean="0">
                        <a:latin typeface="Al_Mushaf" pitchFamily="2" charset="-78"/>
                        <a:cs typeface="Al_Mushaf" pitchFamily="2" charset="-78"/>
                      </a:endParaRPr>
                    </a:p>
                    <a:p>
                      <a:pPr algn="r"/>
                      <a:endParaRPr lang="en-US"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Demonstrative Pronoun</a:t>
            </a:r>
            <a:r>
              <a:rPr lang="en-US" dirty="0"/>
              <a:t/>
            </a:r>
            <a:br>
              <a:rPr lang="en-US" dirty="0"/>
            </a:br>
            <a:r>
              <a:rPr lang="ur-PK" b="1" dirty="0">
                <a:latin typeface="Al_Mushaf" pitchFamily="2" charset="-78"/>
                <a:cs typeface="Al_Mushaf" pitchFamily="2" charset="-78"/>
              </a:rPr>
              <a:t>اِسْمُ الْاِشَارَةَ</a:t>
            </a:r>
            <a:endParaRPr lang="en-US" dirty="0">
              <a:latin typeface="Al_Mushaf" pitchFamily="2" charset="-78"/>
              <a:cs typeface="Al_Mushaf" pitchFamily="2" charset="-78"/>
            </a:endParaRPr>
          </a:p>
        </p:txBody>
      </p:sp>
      <p:graphicFrame>
        <p:nvGraphicFramePr>
          <p:cNvPr id="4" name="Content Placeholder 3"/>
          <p:cNvGraphicFramePr>
            <a:graphicFrameLocks noGrp="1"/>
          </p:cNvGraphicFramePr>
          <p:nvPr>
            <p:ph idx="1"/>
          </p:nvPr>
        </p:nvGraphicFramePr>
        <p:xfrm>
          <a:off x="500034" y="1714488"/>
          <a:ext cx="8212753" cy="4665538"/>
        </p:xfrm>
        <a:graphic>
          <a:graphicData uri="http://schemas.openxmlformats.org/drawingml/2006/table">
            <a:tbl>
              <a:tblPr firstRow="1" bandRow="1">
                <a:tableStyleId>{5C22544A-7EE6-4342-B048-85BDC9FD1C3A}</a:tableStyleId>
              </a:tblPr>
              <a:tblGrid>
                <a:gridCol w="2071701"/>
                <a:gridCol w="714380"/>
                <a:gridCol w="2786082"/>
                <a:gridCol w="2640590"/>
              </a:tblGrid>
              <a:tr h="455496">
                <a:tc>
                  <a:txBody>
                    <a:bodyPr/>
                    <a:lstStyle/>
                    <a:p>
                      <a:pPr marL="0" marR="0" algn="ctr">
                        <a:lnSpc>
                          <a:spcPct val="115000"/>
                        </a:lnSpc>
                        <a:spcBef>
                          <a:spcPts val="0"/>
                        </a:spcBef>
                        <a:spcAft>
                          <a:spcPts val="1000"/>
                        </a:spcAft>
                      </a:pPr>
                      <a:r>
                        <a:rPr lang="en-CA" sz="2400" b="1" dirty="0">
                          <a:latin typeface="Calibri"/>
                          <a:ea typeface="Calibri"/>
                          <a:cs typeface="Arial"/>
                        </a:rPr>
                        <a:t>Gender</a:t>
                      </a:r>
                      <a:endParaRPr lang="en-US" sz="1100" dirty="0">
                        <a:latin typeface="Calibri"/>
                        <a:ea typeface="Calibri"/>
                        <a:cs typeface="Arial"/>
                      </a:endParaRPr>
                    </a:p>
                  </a:txBody>
                  <a:tcPr marL="68580" marR="68580" marT="0" marB="0"/>
                </a:tc>
                <a:tc>
                  <a:txBody>
                    <a:bodyPr/>
                    <a:lstStyle/>
                    <a:p>
                      <a:pPr marL="0" marR="0" algn="ctr">
                        <a:lnSpc>
                          <a:spcPct val="115000"/>
                        </a:lnSpc>
                        <a:spcBef>
                          <a:spcPts val="0"/>
                        </a:spcBef>
                        <a:spcAft>
                          <a:spcPts val="1000"/>
                        </a:spcAft>
                      </a:pPr>
                      <a:r>
                        <a:rPr lang="en-CA" sz="2400" b="1" dirty="0">
                          <a:latin typeface="Calibri"/>
                          <a:ea typeface="Calibri"/>
                          <a:cs typeface="Arial"/>
                        </a:rPr>
                        <a:t>No</a:t>
                      </a:r>
                      <a:endParaRPr lang="en-US" sz="1100" dirty="0">
                        <a:latin typeface="Calibri"/>
                        <a:ea typeface="Calibri"/>
                        <a:cs typeface="Arial"/>
                      </a:endParaRPr>
                    </a:p>
                  </a:txBody>
                  <a:tcPr marL="68580" marR="68580" marT="0" marB="0"/>
                </a:tc>
                <a:tc>
                  <a:txBody>
                    <a:bodyPr/>
                    <a:lstStyle/>
                    <a:p>
                      <a:pPr marL="0" marR="0" algn="ctr">
                        <a:lnSpc>
                          <a:spcPct val="115000"/>
                        </a:lnSpc>
                        <a:spcBef>
                          <a:spcPts val="0"/>
                        </a:spcBef>
                        <a:spcAft>
                          <a:spcPts val="1000"/>
                        </a:spcAft>
                      </a:pPr>
                      <a:r>
                        <a:rPr lang="en-CA" sz="2400" b="1" dirty="0">
                          <a:latin typeface="Calibri"/>
                          <a:ea typeface="Calibri"/>
                          <a:cs typeface="Arial"/>
                        </a:rPr>
                        <a:t>Far</a:t>
                      </a:r>
                      <a:r>
                        <a:rPr lang="ur-PK" sz="2400" b="1" dirty="0">
                          <a:latin typeface="Calibri"/>
                          <a:ea typeface="Calibri"/>
                          <a:cs typeface="Arial"/>
                        </a:rPr>
                        <a:t>بعید </a:t>
                      </a:r>
                      <a:endParaRPr lang="en-US" sz="1100" dirty="0">
                        <a:latin typeface="Calibri"/>
                        <a:ea typeface="Calibri"/>
                        <a:cs typeface="Arial"/>
                      </a:endParaRPr>
                    </a:p>
                  </a:txBody>
                  <a:tcPr marL="68580" marR="68580" marT="0" marB="0"/>
                </a:tc>
                <a:tc>
                  <a:txBody>
                    <a:bodyPr/>
                    <a:lstStyle/>
                    <a:p>
                      <a:pPr marL="0" marR="0" algn="ctr">
                        <a:lnSpc>
                          <a:spcPct val="115000"/>
                        </a:lnSpc>
                        <a:spcBef>
                          <a:spcPts val="0"/>
                        </a:spcBef>
                        <a:spcAft>
                          <a:spcPts val="1000"/>
                        </a:spcAft>
                      </a:pPr>
                      <a:r>
                        <a:rPr lang="en-CA" sz="2400" b="1" dirty="0">
                          <a:latin typeface="Calibri"/>
                          <a:ea typeface="Calibri"/>
                          <a:cs typeface="Arial"/>
                        </a:rPr>
                        <a:t>Near</a:t>
                      </a:r>
                      <a:r>
                        <a:rPr lang="ur-PK" sz="2400" b="1" dirty="0">
                          <a:latin typeface="Calibri"/>
                          <a:ea typeface="Calibri"/>
                          <a:cs typeface="Arial"/>
                        </a:rPr>
                        <a:t> قریب </a:t>
                      </a:r>
                      <a:endParaRPr lang="en-US" sz="1100" dirty="0">
                        <a:latin typeface="Calibri"/>
                        <a:ea typeface="Calibri"/>
                        <a:cs typeface="Arial"/>
                      </a:endParaRPr>
                    </a:p>
                  </a:txBody>
                  <a:tcPr marL="68580" marR="68580" marT="0" marB="0"/>
                </a:tc>
              </a:tr>
              <a:tr h="990210">
                <a:tc rowSpan="3">
                  <a:txBody>
                    <a:bodyPr/>
                    <a:lstStyle/>
                    <a:p>
                      <a:pPr algn="ctr"/>
                      <a:endParaRPr lang="ur-PK" sz="2400" dirty="0" smtClean="0">
                        <a:latin typeface="Al_Mushaf" pitchFamily="2" charset="-78"/>
                        <a:cs typeface="Al_Mushaf" pitchFamily="2" charset="-78"/>
                      </a:endParaRPr>
                    </a:p>
                    <a:p>
                      <a:pPr algn="ctr"/>
                      <a:endParaRPr lang="ur-PK" sz="2400" dirty="0" smtClean="0">
                        <a:latin typeface="Al_Mushaf" pitchFamily="2" charset="-78"/>
                        <a:cs typeface="Al_Mushaf" pitchFamily="2" charset="-78"/>
                      </a:endParaRPr>
                    </a:p>
                    <a:p>
                      <a:pPr algn="ctr"/>
                      <a:r>
                        <a:rPr lang="en-CA" sz="2400" dirty="0" smtClean="0">
                          <a:latin typeface="Al_Mushaf" pitchFamily="2" charset="-78"/>
                          <a:cs typeface="Al_Mushaf" pitchFamily="2" charset="-78"/>
                        </a:rPr>
                        <a:t>Masculine</a:t>
                      </a:r>
                    </a:p>
                    <a:p>
                      <a:pPr algn="ctr"/>
                      <a:r>
                        <a:rPr lang="ur-PK" sz="2400" dirty="0" smtClean="0">
                          <a:latin typeface="Al_Mushaf" pitchFamily="2" charset="-78"/>
                          <a:cs typeface="Al_Mushaf" pitchFamily="2" charset="-78"/>
                        </a:rPr>
                        <a:t>مذکر</a:t>
                      </a:r>
                      <a:endParaRPr lang="en-US" sz="2400" dirty="0">
                        <a:latin typeface="Al_Mushaf" pitchFamily="2" charset="-78"/>
                        <a:cs typeface="Al_Mushaf" pitchFamily="2" charset="-78"/>
                      </a:endParaRPr>
                    </a:p>
                  </a:txBody>
                  <a:tcPr/>
                </a:tc>
                <a:tc>
                  <a:txBody>
                    <a:bodyPr/>
                    <a:lstStyle/>
                    <a:p>
                      <a:r>
                        <a:rPr lang="en-CA" dirty="0" err="1" smtClean="0"/>
                        <a:t>Sr</a:t>
                      </a:r>
                      <a:endParaRPr lang="en-US" dirty="0"/>
                    </a:p>
                  </a:txBody>
                  <a:tcPr/>
                </a:tc>
                <a:tc>
                  <a:txBody>
                    <a:bodyPr/>
                    <a:lstStyle/>
                    <a:p>
                      <a:pPr algn="r"/>
                      <a:r>
                        <a:rPr lang="en-CA" sz="1800" kern="1200" dirty="0" smtClean="0">
                          <a:solidFill>
                            <a:schemeClr val="dk1"/>
                          </a:solidFill>
                          <a:latin typeface="+mn-lt"/>
                          <a:ea typeface="+mn-ea"/>
                          <a:cs typeface="+mn-cs"/>
                        </a:rPr>
                        <a:t>That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ur-PK" sz="1800" kern="1200" dirty="0" smtClean="0">
                          <a:solidFill>
                            <a:schemeClr val="dk1"/>
                          </a:solidFill>
                          <a:latin typeface="Al_Mushaf" pitchFamily="2" charset="-78"/>
                          <a:ea typeface="+mn-ea"/>
                          <a:cs typeface="Al_Mushaf" pitchFamily="2" charset="-78"/>
                        </a:rPr>
                        <a:t>  ذَالِكَ </a:t>
                      </a:r>
                    </a:p>
                    <a:p>
                      <a:pPr algn="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rgbClr val="FF0000"/>
                          </a:solidFill>
                          <a:latin typeface="Al_Mushaf" pitchFamily="2" charset="-78"/>
                          <a:ea typeface="+mn-ea"/>
                          <a:cs typeface="Al_Mushaf" pitchFamily="2" charset="-78"/>
                        </a:rPr>
                        <a:t>ذٰلِكَ </a:t>
                      </a:r>
                      <a:r>
                        <a:rPr lang="ar-SA" sz="1800" kern="1200" dirty="0" smtClean="0">
                          <a:solidFill>
                            <a:schemeClr val="dk1"/>
                          </a:solidFill>
                          <a:latin typeface="Al_Mushaf" pitchFamily="2" charset="-78"/>
                          <a:ea typeface="+mn-ea"/>
                          <a:cs typeface="Al_Mushaf" pitchFamily="2" charset="-78"/>
                        </a:rPr>
                        <a:t>الْڪِتٰبُ لَا رَيْبَ ۛۚ ۖ فِيْهِ</a:t>
                      </a:r>
                      <a:endParaRPr lang="en-US" sz="1800" kern="1200" dirty="0" smtClean="0">
                        <a:solidFill>
                          <a:schemeClr val="dk1"/>
                        </a:solidFill>
                        <a:latin typeface="Al_Mushaf" pitchFamily="2" charset="-78"/>
                        <a:ea typeface="+mn-ea"/>
                        <a:cs typeface="Al_Mushaf" pitchFamily="2" charset="-78"/>
                      </a:endParaRPr>
                    </a:p>
                  </a:txBody>
                  <a:tcPr/>
                </a:tc>
                <a:tc>
                  <a:txBody>
                    <a:bodyPr/>
                    <a:lstStyle/>
                    <a:p>
                      <a:pPr algn="r"/>
                      <a:r>
                        <a:rPr lang="en-CA" sz="1800" kern="1200" dirty="0" smtClean="0">
                          <a:solidFill>
                            <a:schemeClr val="dk1"/>
                          </a:solidFill>
                          <a:latin typeface="+mn-lt"/>
                          <a:ea typeface="+mn-ea"/>
                          <a:cs typeface="+mn-cs"/>
                        </a:rPr>
                        <a:t>This                     </a:t>
                      </a:r>
                      <a:r>
                        <a:rPr lang="ur-PK" sz="1800" kern="1200" dirty="0" smtClean="0">
                          <a:solidFill>
                            <a:schemeClr val="dk1"/>
                          </a:solidFill>
                          <a:latin typeface="Al_Mushaf" pitchFamily="2" charset="-78"/>
                          <a:ea typeface="+mn-ea"/>
                          <a:cs typeface="Al_Mushaf" pitchFamily="2" charset="-78"/>
                        </a:rPr>
                        <a:t>ھذا</a:t>
                      </a:r>
                    </a:p>
                    <a:p>
                      <a:pPr algn="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rgbClr val="FF0000"/>
                          </a:solidFill>
                          <a:latin typeface="Al_Mushaf" pitchFamily="2" charset="-78"/>
                          <a:ea typeface="+mn-ea"/>
                          <a:cs typeface="Al_Mushaf" pitchFamily="2" charset="-78"/>
                        </a:rPr>
                        <a:t>هٰذَا </a:t>
                      </a:r>
                      <a:r>
                        <a:rPr lang="ar-SA" sz="1800" kern="1200" dirty="0" smtClean="0">
                          <a:solidFill>
                            <a:schemeClr val="dk1"/>
                          </a:solidFill>
                          <a:latin typeface="Al_Mushaf" pitchFamily="2" charset="-78"/>
                          <a:ea typeface="+mn-ea"/>
                          <a:cs typeface="Al_Mushaf" pitchFamily="2" charset="-78"/>
                        </a:rPr>
                        <a:t>الَّذِىْ رُزِقْنَا مِنْ قَبْلُ</a:t>
                      </a:r>
                      <a:endParaRPr lang="en-US" sz="1800" kern="1200" dirty="0" smtClean="0">
                        <a:solidFill>
                          <a:schemeClr val="dk1"/>
                        </a:solidFill>
                        <a:latin typeface="Al_Mushaf" pitchFamily="2" charset="-78"/>
                        <a:ea typeface="+mn-ea"/>
                        <a:cs typeface="Al_Mushaf" pitchFamily="2" charset="-78"/>
                      </a:endParaRPr>
                    </a:p>
                  </a:txBody>
                  <a:tcPr/>
                </a:tc>
              </a:tr>
              <a:tr h="401585">
                <a:tc vMerge="1">
                  <a:txBody>
                    <a:bodyPr/>
                    <a:lstStyle/>
                    <a:p>
                      <a:endParaRPr lang="en-US"/>
                    </a:p>
                  </a:txBody>
                  <a:tcPr/>
                </a:tc>
                <a:tc>
                  <a:txBody>
                    <a:bodyPr/>
                    <a:lstStyle/>
                    <a:p>
                      <a:r>
                        <a:rPr lang="en-CA" dirty="0" smtClean="0"/>
                        <a:t>Dl</a:t>
                      </a:r>
                      <a:endParaRPr lang="en-US" dirty="0"/>
                    </a:p>
                  </a:txBody>
                  <a:tcPr/>
                </a:tc>
                <a:tc>
                  <a:txBody>
                    <a:bodyPr/>
                    <a:lstStyle/>
                    <a:p>
                      <a:pPr algn="r"/>
                      <a:r>
                        <a:rPr lang="en-CA" sz="1800" kern="1200" dirty="0" smtClean="0">
                          <a:solidFill>
                            <a:schemeClr val="dk1"/>
                          </a:solidFill>
                          <a:latin typeface="+mn-lt"/>
                          <a:ea typeface="+mn-ea"/>
                          <a:cs typeface="+mn-cs"/>
                        </a:rPr>
                        <a:t>Those (2)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ur-PK" sz="1800" kern="1200" dirty="0" smtClean="0">
                          <a:solidFill>
                            <a:schemeClr val="dk1"/>
                          </a:solidFill>
                          <a:latin typeface="+mn-lt"/>
                          <a:ea typeface="+mn-ea"/>
                          <a:cs typeface="+mn-cs"/>
                        </a:rPr>
                        <a:t>ذَانِكَ</a:t>
                      </a:r>
                      <a:endParaRPr lang="en-US" dirty="0"/>
                    </a:p>
                  </a:txBody>
                  <a:tcPr/>
                </a:tc>
                <a:tc>
                  <a:txBody>
                    <a:bodyPr/>
                    <a:lstStyle/>
                    <a:p>
                      <a:r>
                        <a:rPr lang="en-CA" sz="1800" kern="1200" dirty="0" smtClean="0">
                          <a:solidFill>
                            <a:schemeClr val="dk1"/>
                          </a:solidFill>
                          <a:latin typeface="+mn-lt"/>
                          <a:ea typeface="+mn-ea"/>
                          <a:cs typeface="+mn-cs"/>
                        </a:rPr>
                        <a:t>These (2)       </a:t>
                      </a:r>
                      <a:r>
                        <a:rPr lang="ur-PK" sz="1800" kern="1200" dirty="0" smtClean="0">
                          <a:solidFill>
                            <a:schemeClr val="dk1"/>
                          </a:solidFill>
                          <a:latin typeface="+mn-lt"/>
                          <a:ea typeface="+mn-ea"/>
                          <a:cs typeface="+mn-cs"/>
                        </a:rPr>
                        <a:t>ھذَانِ </a:t>
                      </a:r>
                      <a:endParaRPr lang="en-US" dirty="0"/>
                    </a:p>
                  </a:txBody>
                  <a:tcPr/>
                </a:tc>
              </a:tr>
              <a:tr h="990210">
                <a:tc vMerge="1">
                  <a:txBody>
                    <a:bodyPr/>
                    <a:lstStyle/>
                    <a:p>
                      <a:endParaRPr lang="en-US"/>
                    </a:p>
                  </a:txBody>
                  <a:tcPr/>
                </a:tc>
                <a:tc>
                  <a:txBody>
                    <a:bodyPr/>
                    <a:lstStyle/>
                    <a:p>
                      <a:r>
                        <a:rPr lang="en-CA" dirty="0" smtClean="0"/>
                        <a:t>Pl</a:t>
                      </a:r>
                      <a:endParaRPr lang="en-US" dirty="0"/>
                    </a:p>
                  </a:txBody>
                  <a:tcPr/>
                </a:tc>
                <a:tc>
                  <a:txBody>
                    <a:bodyPr/>
                    <a:lstStyle/>
                    <a:p>
                      <a:r>
                        <a:rPr lang="en-CA" sz="1800" kern="1200" dirty="0" smtClean="0">
                          <a:solidFill>
                            <a:schemeClr val="dk1"/>
                          </a:solidFill>
                          <a:latin typeface="+mn-lt"/>
                          <a:ea typeface="+mn-ea"/>
                          <a:cs typeface="+mn-cs"/>
                        </a:rPr>
                        <a:t>Those (2+)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ur-PK" sz="1800" kern="1200" dirty="0" smtClean="0">
                          <a:solidFill>
                            <a:schemeClr val="dk1"/>
                          </a:solidFill>
                          <a:latin typeface="+mn-lt"/>
                          <a:ea typeface="+mn-ea"/>
                          <a:cs typeface="+mn-cs"/>
                        </a:rPr>
                        <a:t>ا</a:t>
                      </a:r>
                      <a:r>
                        <a:rPr lang="ur-PK" sz="1800" kern="1200" dirty="0" smtClean="0">
                          <a:solidFill>
                            <a:schemeClr val="dk1"/>
                          </a:solidFill>
                          <a:latin typeface="Al_Mushaf" pitchFamily="2" charset="-78"/>
                          <a:ea typeface="+mn-ea"/>
                          <a:cs typeface="Al_Mushaf" pitchFamily="2" charset="-78"/>
                        </a:rPr>
                        <a:t>ُؤلَئِكَ </a:t>
                      </a:r>
                    </a:p>
                    <a:p>
                      <a:endParaRPr lang="ur-PK" sz="1800" kern="1200" dirty="0" smtClean="0">
                        <a:solidFill>
                          <a:schemeClr val="dk1"/>
                        </a:solidFill>
                        <a:latin typeface="Al_Mushaf" pitchFamily="2" charset="-78"/>
                        <a:ea typeface="+mn-ea"/>
                        <a:cs typeface="Al_Mushaf" pitchFamily="2" charset="-78"/>
                      </a:endParaRPr>
                    </a:p>
                    <a:p>
                      <a:pPr algn="r"/>
                      <a:r>
                        <a:rPr lang="ar-SA" sz="1800" kern="1200" dirty="0" smtClean="0">
                          <a:solidFill>
                            <a:srgbClr val="FF0000"/>
                          </a:solidFill>
                          <a:latin typeface="Al_Mushaf" pitchFamily="2" charset="-78"/>
                          <a:ea typeface="+mn-ea"/>
                          <a:cs typeface="Al_Mushaf" pitchFamily="2" charset="-78"/>
                        </a:rPr>
                        <a:t>اُولٰٓٮِٕكَ </a:t>
                      </a:r>
                      <a:r>
                        <a:rPr lang="ar-SA" sz="1800" kern="1200" dirty="0" smtClean="0">
                          <a:solidFill>
                            <a:schemeClr val="dk1"/>
                          </a:solidFill>
                          <a:latin typeface="Al_Mushaf" pitchFamily="2" charset="-78"/>
                          <a:ea typeface="+mn-ea"/>
                          <a:cs typeface="Al_Mushaf" pitchFamily="2" charset="-78"/>
                        </a:rPr>
                        <a:t>عَلٰى هُدًى مِّنْ رَّبِّهِمْ</a:t>
                      </a:r>
                      <a:endParaRPr lang="en-US" dirty="0">
                        <a:latin typeface="Al_Mushaf" pitchFamily="2" charset="-78"/>
                        <a:cs typeface="Al_Mushaf" pitchFamily="2" charset="-78"/>
                      </a:endParaRPr>
                    </a:p>
                  </a:txBody>
                  <a:tcPr/>
                </a:tc>
                <a:tc>
                  <a:txBody>
                    <a:bodyPr/>
                    <a:lstStyle/>
                    <a:p>
                      <a:r>
                        <a:rPr lang="en-CA" sz="1800" kern="1200" dirty="0" smtClean="0">
                          <a:solidFill>
                            <a:schemeClr val="dk1"/>
                          </a:solidFill>
                          <a:latin typeface="+mn-lt"/>
                          <a:ea typeface="+mn-ea"/>
                          <a:cs typeface="+mn-cs"/>
                        </a:rPr>
                        <a:t>These (2+)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ھؤلآء</a:t>
                      </a:r>
                    </a:p>
                    <a:p>
                      <a:endParaRPr lang="ur-PK" sz="1800" kern="1200" dirty="0" smtClean="0">
                        <a:solidFill>
                          <a:schemeClr val="dk1"/>
                        </a:solidFill>
                        <a:latin typeface="Al_Mushaf" pitchFamily="2" charset="-78"/>
                        <a:ea typeface="+mn-ea"/>
                        <a:cs typeface="Al_Mushaf" pitchFamily="2" charset="-78"/>
                      </a:endParaRPr>
                    </a:p>
                    <a:p>
                      <a:pPr algn="r"/>
                      <a:r>
                        <a:rPr lang="ar-SA" sz="1800" kern="1200" dirty="0" smtClean="0">
                          <a:solidFill>
                            <a:schemeClr val="dk1"/>
                          </a:solidFill>
                          <a:latin typeface="Al_Mushaf" pitchFamily="2" charset="-78"/>
                          <a:ea typeface="+mn-ea"/>
                          <a:cs typeface="Al_Mushaf" pitchFamily="2" charset="-78"/>
                        </a:rPr>
                        <a:t>فَقَالَ اَنْۢبِــُٔوْنِىْ بِاَسْمَآءِ</a:t>
                      </a:r>
                      <a:r>
                        <a:rPr lang="ar-SA" sz="1800" kern="1200" dirty="0" smtClean="0">
                          <a:solidFill>
                            <a:srgbClr val="FF0000"/>
                          </a:solidFill>
                          <a:latin typeface="Al_Mushaf" pitchFamily="2" charset="-78"/>
                          <a:ea typeface="+mn-ea"/>
                          <a:cs typeface="Al_Mushaf" pitchFamily="2" charset="-78"/>
                        </a:rPr>
                        <a:t> هٰٓؤُلَآءِ </a:t>
                      </a:r>
                      <a:endParaRPr lang="en-US" dirty="0">
                        <a:solidFill>
                          <a:srgbClr val="FF0000"/>
                        </a:solidFill>
                        <a:latin typeface="Al_Mushaf" pitchFamily="2" charset="-78"/>
                        <a:cs typeface="Al_Mushaf" pitchFamily="2" charset="-78"/>
                      </a:endParaRPr>
                    </a:p>
                  </a:txBody>
                  <a:tcPr/>
                </a:tc>
              </a:tr>
              <a:tr h="1024867">
                <a:tc rowSpan="3">
                  <a:txBody>
                    <a:bodyPr/>
                    <a:lstStyle/>
                    <a:p>
                      <a:pPr algn="ctr"/>
                      <a:endParaRPr lang="ur-PK" sz="2400" dirty="0" smtClean="0">
                        <a:latin typeface="Al_Mushaf" pitchFamily="2" charset="-78"/>
                        <a:cs typeface="Al_Mushaf" pitchFamily="2" charset="-78"/>
                      </a:endParaRPr>
                    </a:p>
                    <a:p>
                      <a:pPr algn="ctr"/>
                      <a:endParaRPr lang="ur-PK" sz="2400" dirty="0" smtClean="0">
                        <a:latin typeface="Al_Mushaf" pitchFamily="2" charset="-78"/>
                        <a:cs typeface="Al_Mushaf" pitchFamily="2" charset="-78"/>
                      </a:endParaRPr>
                    </a:p>
                    <a:p>
                      <a:pPr algn="ctr"/>
                      <a:r>
                        <a:rPr lang="en-CA" sz="2400" dirty="0" smtClean="0">
                          <a:latin typeface="Al_Mushaf" pitchFamily="2" charset="-78"/>
                          <a:cs typeface="Al_Mushaf" pitchFamily="2" charset="-78"/>
                        </a:rPr>
                        <a:t>Feminine</a:t>
                      </a:r>
                      <a:endParaRPr lang="ur-PK" sz="2400" dirty="0" smtClean="0">
                        <a:latin typeface="Al_Mushaf" pitchFamily="2" charset="-78"/>
                        <a:cs typeface="Al_Mushaf" pitchFamily="2" charset="-78"/>
                      </a:endParaRPr>
                    </a:p>
                    <a:p>
                      <a:pPr algn="ctr"/>
                      <a:r>
                        <a:rPr lang="ur-PK" sz="2400" dirty="0" smtClean="0">
                          <a:latin typeface="Al_Mushaf" pitchFamily="2" charset="-78"/>
                          <a:cs typeface="Al_Mushaf" pitchFamily="2" charset="-78"/>
                        </a:rPr>
                        <a:t>مؤنث</a:t>
                      </a:r>
                      <a:endParaRPr lang="en-US" sz="2400" dirty="0">
                        <a:latin typeface="Al_Mushaf" pitchFamily="2" charset="-78"/>
                        <a:cs typeface="Al_Mushaf" pitchFamily="2" charset="-78"/>
                      </a:endParaRPr>
                    </a:p>
                  </a:txBody>
                  <a:tcPr/>
                </a:tc>
                <a:tc>
                  <a:txBody>
                    <a:bodyPr/>
                    <a:lstStyle/>
                    <a:p>
                      <a:r>
                        <a:rPr lang="en-CA" dirty="0" err="1" smtClean="0"/>
                        <a:t>Sr</a:t>
                      </a:r>
                      <a:endParaRPr lang="en-US" dirty="0"/>
                    </a:p>
                  </a:txBody>
                  <a:tcPr/>
                </a:tc>
                <a:tc>
                  <a:txBody>
                    <a:bodyPr/>
                    <a:lstStyle/>
                    <a:p>
                      <a:pPr algn="r"/>
                      <a:r>
                        <a:rPr lang="en-CA" sz="1800" kern="1200" dirty="0" smtClean="0">
                          <a:solidFill>
                            <a:schemeClr val="dk1"/>
                          </a:solidFill>
                          <a:latin typeface="+mn-lt"/>
                          <a:ea typeface="+mn-ea"/>
                          <a:cs typeface="+mn-cs"/>
                        </a:rPr>
                        <a:t>That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ur-PK" sz="1800" kern="1200" dirty="0" smtClean="0">
                          <a:solidFill>
                            <a:schemeClr val="dk1"/>
                          </a:solidFill>
                          <a:latin typeface="Al_Mushaf" pitchFamily="2" charset="-78"/>
                          <a:ea typeface="+mn-ea"/>
                          <a:cs typeface="Al_Mushaf" pitchFamily="2" charset="-78"/>
                        </a:rPr>
                        <a:t>  تِلكَ </a:t>
                      </a:r>
                    </a:p>
                    <a:p>
                      <a:pPr algn="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chemeClr val="dk1"/>
                          </a:solidFill>
                          <a:latin typeface="Al_Mushaf" pitchFamily="2" charset="-78"/>
                          <a:ea typeface="+mn-ea"/>
                          <a:cs typeface="Al_Mushaf" pitchFamily="2" charset="-78"/>
                        </a:rPr>
                        <a:t>[20:18] وَمَا </a:t>
                      </a:r>
                      <a:r>
                        <a:rPr lang="ar-SA" sz="1800" kern="1200" dirty="0" smtClean="0">
                          <a:solidFill>
                            <a:srgbClr val="FF0000"/>
                          </a:solidFill>
                          <a:latin typeface="Al_Mushaf" pitchFamily="2" charset="-78"/>
                          <a:ea typeface="+mn-ea"/>
                          <a:cs typeface="Al_Mushaf" pitchFamily="2" charset="-78"/>
                        </a:rPr>
                        <a:t>تِلْكَ </a:t>
                      </a:r>
                      <a:r>
                        <a:rPr lang="ar-SA" sz="1800" kern="1200" dirty="0" smtClean="0">
                          <a:solidFill>
                            <a:schemeClr val="dk1"/>
                          </a:solidFill>
                          <a:latin typeface="Al_Mushaf" pitchFamily="2" charset="-78"/>
                          <a:ea typeface="+mn-ea"/>
                          <a:cs typeface="Al_Mushaf" pitchFamily="2" charset="-78"/>
                        </a:rPr>
                        <a:t>بِيَمِيْنِكَ يٰمُوْسٰى</a:t>
                      </a:r>
                      <a:endParaRPr lang="en-US" dirty="0">
                        <a:latin typeface="Al_Mushaf" pitchFamily="2" charset="-78"/>
                        <a:cs typeface="Al_Mushaf" pitchFamily="2" charset="-78"/>
                      </a:endParaRPr>
                    </a:p>
                  </a:txBody>
                  <a:tcPr/>
                </a:tc>
                <a:tc>
                  <a:txBody>
                    <a:bodyPr/>
                    <a:lstStyle/>
                    <a:p>
                      <a:pPr marL="0" marR="0">
                        <a:lnSpc>
                          <a:spcPct val="115000"/>
                        </a:lnSpc>
                        <a:spcBef>
                          <a:spcPts val="0"/>
                        </a:spcBef>
                        <a:spcAft>
                          <a:spcPts val="0"/>
                        </a:spcAft>
                      </a:pPr>
                      <a:r>
                        <a:rPr lang="en-CA" sz="1800" dirty="0">
                          <a:latin typeface="Calibri"/>
                          <a:ea typeface="Calibri"/>
                          <a:cs typeface="Arial"/>
                        </a:rPr>
                        <a:t>This   </a:t>
                      </a:r>
                      <a:r>
                        <a:rPr lang="en-CA" sz="1800" dirty="0" smtClean="0">
                          <a:latin typeface="Calibri"/>
                          <a:ea typeface="Calibri"/>
                          <a:cs typeface="Arial"/>
                        </a:rPr>
                        <a:t>      </a:t>
                      </a:r>
                      <a:r>
                        <a:rPr lang="ur-PK" sz="1800" dirty="0" smtClean="0">
                          <a:latin typeface="Calibri"/>
                          <a:ea typeface="Calibri"/>
                          <a:cs typeface="Arial"/>
                        </a:rPr>
                        <a:t>       </a:t>
                      </a:r>
                      <a:r>
                        <a:rPr lang="en-CA" sz="1800" dirty="0" smtClean="0">
                          <a:latin typeface="Calibri"/>
                          <a:ea typeface="Calibri"/>
                          <a:cs typeface="Arial"/>
                        </a:rPr>
                        <a:t>    </a:t>
                      </a:r>
                      <a:r>
                        <a:rPr lang="ur-PK" sz="1800" dirty="0" smtClean="0">
                          <a:latin typeface="Calibri"/>
                          <a:ea typeface="Calibri"/>
                          <a:cs typeface="Arial"/>
                        </a:rPr>
                        <a:t>  </a:t>
                      </a:r>
                      <a:r>
                        <a:rPr lang="ur-PK" sz="1800" dirty="0" smtClean="0">
                          <a:latin typeface="Calibri"/>
                          <a:ea typeface="Calibri"/>
                          <a:cs typeface="Al_Mushaf"/>
                        </a:rPr>
                        <a:t>ھذ</a:t>
                      </a:r>
                      <a:r>
                        <a:rPr lang="ur-PK" sz="1800" dirty="0" smtClean="0">
                          <a:latin typeface="Calibri"/>
                          <a:ea typeface="Calibri"/>
                          <a:cs typeface="Al Qalam Quran"/>
                        </a:rPr>
                        <a:t>ِ</a:t>
                      </a:r>
                      <a:r>
                        <a:rPr lang="ur-PK" sz="1800" dirty="0" smtClean="0">
                          <a:latin typeface="Calibri"/>
                          <a:ea typeface="Calibri"/>
                          <a:cs typeface="Al_Mushaf"/>
                        </a:rPr>
                        <a:t>ہ</a:t>
                      </a:r>
                      <a:r>
                        <a:rPr lang="ur-PK" sz="1800" dirty="0" smtClean="0">
                          <a:latin typeface="Calibri"/>
                          <a:ea typeface="Calibri"/>
                          <a:cs typeface="Al Qalam Quran"/>
                        </a:rPr>
                        <a:t>ِ</a:t>
                      </a:r>
                    </a:p>
                    <a:p>
                      <a:pPr marL="0" marR="0">
                        <a:lnSpc>
                          <a:spcPct val="115000"/>
                        </a:lnSpc>
                        <a:spcBef>
                          <a:spcPts val="0"/>
                        </a:spcBef>
                        <a:spcAft>
                          <a:spcPts val="0"/>
                        </a:spcAft>
                      </a:pPr>
                      <a:endParaRPr lang="en-US" sz="1800" dirty="0">
                        <a:latin typeface="Calibri"/>
                        <a:ea typeface="Calibri"/>
                        <a:cs typeface="Arial"/>
                      </a:endParaRPr>
                    </a:p>
                    <a:p>
                      <a:pPr marL="0" marR="0" algn="r">
                        <a:lnSpc>
                          <a:spcPct val="115000"/>
                        </a:lnSpc>
                        <a:spcBef>
                          <a:spcPts val="0"/>
                        </a:spcBef>
                        <a:spcAft>
                          <a:spcPts val="0"/>
                        </a:spcAft>
                      </a:pPr>
                      <a:r>
                        <a:rPr lang="ar-SA" sz="1800" dirty="0">
                          <a:latin typeface="Calibri"/>
                          <a:ea typeface="Calibri"/>
                          <a:cs typeface="_PDMS_Saleem_QuranFont"/>
                        </a:rPr>
                        <a:t>وَلَا تَقْرَبَا </a:t>
                      </a:r>
                      <a:r>
                        <a:rPr lang="ar-SA" sz="1800" dirty="0">
                          <a:solidFill>
                            <a:srgbClr val="FF0000"/>
                          </a:solidFill>
                          <a:latin typeface="Calibri"/>
                          <a:ea typeface="Calibri"/>
                          <a:cs typeface="_PDMS_Saleem_QuranFont"/>
                        </a:rPr>
                        <a:t>هٰذِهِ </a:t>
                      </a:r>
                      <a:r>
                        <a:rPr lang="ar-SA" sz="1800" dirty="0">
                          <a:latin typeface="Calibri"/>
                          <a:ea typeface="Calibri"/>
                          <a:cs typeface="_PDMS_Saleem_QuranFont"/>
                        </a:rPr>
                        <a:t>الشَّجَرَةَ</a:t>
                      </a:r>
                      <a:endParaRPr lang="en-US" sz="1800" dirty="0">
                        <a:latin typeface="Calibri"/>
                        <a:ea typeface="Calibri"/>
                        <a:cs typeface="Arial"/>
                      </a:endParaRPr>
                    </a:p>
                  </a:txBody>
                  <a:tcPr marL="68580" marR="68580" marT="0" marB="0"/>
                </a:tc>
              </a:tr>
              <a:tr h="401585">
                <a:tc vMerge="1">
                  <a:txBody>
                    <a:bodyPr/>
                    <a:lstStyle/>
                    <a:p>
                      <a:endParaRPr lang="en-US"/>
                    </a:p>
                  </a:txBody>
                  <a:tcPr/>
                </a:tc>
                <a:tc>
                  <a:txBody>
                    <a:bodyPr/>
                    <a:lstStyle/>
                    <a:p>
                      <a:r>
                        <a:rPr lang="en-CA" dirty="0" smtClean="0"/>
                        <a:t>Dl</a:t>
                      </a:r>
                      <a:endParaRPr lang="en-US" dirty="0"/>
                    </a:p>
                  </a:txBody>
                  <a:tcPr/>
                </a:tc>
                <a:tc>
                  <a:txBody>
                    <a:bodyPr/>
                    <a:lstStyle/>
                    <a:p>
                      <a:r>
                        <a:rPr lang="en-CA" sz="1800" kern="1200" dirty="0" smtClean="0">
                          <a:solidFill>
                            <a:schemeClr val="dk1"/>
                          </a:solidFill>
                          <a:latin typeface="+mn-lt"/>
                          <a:ea typeface="+mn-ea"/>
                          <a:cs typeface="+mn-cs"/>
                        </a:rPr>
                        <a:t>Those (2)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تَانِكَ </a:t>
                      </a:r>
                      <a:endParaRPr lang="en-US" dirty="0">
                        <a:latin typeface="Al_Mushaf" pitchFamily="2" charset="-78"/>
                        <a:cs typeface="Al_Mushaf" pitchFamily="2" charset="-78"/>
                      </a:endParaRPr>
                    </a:p>
                  </a:txBody>
                  <a:tcPr/>
                </a:tc>
                <a:tc>
                  <a:txBody>
                    <a:bodyPr/>
                    <a:lstStyle/>
                    <a:p>
                      <a:r>
                        <a:rPr lang="en-CA" sz="1800" kern="1200" dirty="0" smtClean="0">
                          <a:solidFill>
                            <a:schemeClr val="dk1"/>
                          </a:solidFill>
                          <a:latin typeface="+mn-lt"/>
                          <a:ea typeface="+mn-ea"/>
                          <a:cs typeface="+mn-cs"/>
                        </a:rPr>
                        <a:t>These (2)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ur-PK" sz="1800" kern="1200" dirty="0" smtClean="0">
                          <a:solidFill>
                            <a:schemeClr val="dk1"/>
                          </a:solidFill>
                          <a:latin typeface="Al_Mushaf" pitchFamily="2" charset="-78"/>
                          <a:ea typeface="+mn-ea"/>
                          <a:cs typeface="Al_Mushaf" pitchFamily="2" charset="-78"/>
                        </a:rPr>
                        <a:t>ھاتانِ </a:t>
                      </a:r>
                      <a:endParaRPr lang="en-US" dirty="0">
                        <a:latin typeface="Al_Mushaf" pitchFamily="2" charset="-78"/>
                        <a:cs typeface="Al_Mushaf" pitchFamily="2" charset="-78"/>
                      </a:endParaRPr>
                    </a:p>
                  </a:txBody>
                  <a:tcPr/>
                </a:tc>
              </a:tr>
              <a:tr h="401585">
                <a:tc vMerge="1">
                  <a:txBody>
                    <a:bodyPr/>
                    <a:lstStyle/>
                    <a:p>
                      <a:endParaRPr lang="en-US"/>
                    </a:p>
                  </a:txBody>
                  <a:tcPr/>
                </a:tc>
                <a:tc>
                  <a:txBody>
                    <a:bodyPr/>
                    <a:lstStyle/>
                    <a:p>
                      <a:r>
                        <a:rPr lang="en-CA" dirty="0" smtClean="0"/>
                        <a:t>Pl</a:t>
                      </a:r>
                      <a:endParaRPr lang="en-US" dirty="0"/>
                    </a:p>
                  </a:txBody>
                  <a:tcPr/>
                </a:tc>
                <a:tc>
                  <a:txBody>
                    <a:bodyPr/>
                    <a:lstStyle/>
                    <a:p>
                      <a:r>
                        <a:rPr lang="en-CA" sz="1800" kern="1200" dirty="0" smtClean="0">
                          <a:solidFill>
                            <a:schemeClr val="dk1"/>
                          </a:solidFill>
                          <a:latin typeface="+mn-lt"/>
                          <a:ea typeface="+mn-ea"/>
                          <a:cs typeface="+mn-cs"/>
                        </a:rPr>
                        <a:t>Those (2+)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اُؤلَئِكَ </a:t>
                      </a:r>
                      <a:endParaRPr lang="en-US" dirty="0">
                        <a:latin typeface="Al_Mushaf" pitchFamily="2" charset="-78"/>
                        <a:cs typeface="Al_Mushaf" pitchFamily="2" charset="-78"/>
                      </a:endParaRPr>
                    </a:p>
                  </a:txBody>
                  <a:tcPr/>
                </a:tc>
                <a:tc>
                  <a:txBody>
                    <a:bodyPr/>
                    <a:lstStyle/>
                    <a:p>
                      <a:r>
                        <a:rPr lang="en-CA" sz="1800" kern="1200" dirty="0" smtClean="0">
                          <a:solidFill>
                            <a:schemeClr val="dk1"/>
                          </a:solidFill>
                          <a:latin typeface="+mn-lt"/>
                          <a:ea typeface="+mn-ea"/>
                          <a:cs typeface="+mn-cs"/>
                        </a:rPr>
                        <a:t>These (2+)   </a:t>
                      </a:r>
                      <a:r>
                        <a:rPr lang="ur-PK" sz="1800" kern="120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ur-PK" sz="1800" kern="1200" baseline="0" dirty="0" smtClean="0">
                          <a:solidFill>
                            <a:schemeClr val="dk1"/>
                          </a:solidFill>
                          <a:latin typeface="+mn-lt"/>
                          <a:ea typeface="+mn-ea"/>
                          <a:cs typeface="+mn-cs"/>
                        </a:rPr>
                        <a:t> </a:t>
                      </a:r>
                      <a:r>
                        <a:rPr lang="en-CA" sz="1800" kern="1200" dirty="0" smtClean="0">
                          <a:solidFill>
                            <a:schemeClr val="dk1"/>
                          </a:solidFill>
                          <a:latin typeface="+mn-lt"/>
                          <a:ea typeface="+mn-ea"/>
                          <a:cs typeface="+mn-cs"/>
                        </a:rPr>
                        <a:t>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ھؤلآء</a:t>
                      </a:r>
                      <a:endParaRPr lang="en-US"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357158" y="785794"/>
          <a:ext cx="8229600" cy="5485521"/>
        </p:xfrm>
        <a:graphic>
          <a:graphicData uri="http://schemas.openxmlformats.org/drawingml/2006/table">
            <a:tbl>
              <a:tblPr firstRow="1" bandRow="1">
                <a:tableStyleId>{5C22544A-7EE6-4342-B048-85BDC9FD1C3A}</a:tableStyleId>
              </a:tblPr>
              <a:tblGrid>
                <a:gridCol w="2114536"/>
                <a:gridCol w="857256"/>
                <a:gridCol w="5257808"/>
              </a:tblGrid>
              <a:tr h="844005">
                <a:tc grid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CA" sz="4000" dirty="0" smtClean="0"/>
                        <a:t>Relative Pronoun</a:t>
                      </a:r>
                      <a:r>
                        <a:rPr lang="en-US" sz="4000" baseline="0" dirty="0" smtClean="0"/>
                        <a:t>    </a:t>
                      </a:r>
                      <a:r>
                        <a:rPr lang="ur-PK" sz="4000" dirty="0" smtClean="0">
                          <a:latin typeface="Al_Mushaf" pitchFamily="2" charset="-78"/>
                          <a:cs typeface="Al_Mushaf" pitchFamily="2" charset="-78"/>
                        </a:rPr>
                        <a:t>اِسْمُ الْمَوْصُوْل</a:t>
                      </a:r>
                      <a:endParaRPr lang="en-US" sz="4000" dirty="0" smtClean="0">
                        <a:latin typeface="Al_Mushaf" pitchFamily="2" charset="-78"/>
                        <a:cs typeface="Al_Mushaf" pitchFamily="2" charset="-78"/>
                      </a:endParaRPr>
                    </a:p>
                  </a:txBody>
                  <a:tcPr/>
                </a:tc>
                <a:tc hMerge="1">
                  <a:txBody>
                    <a:bodyPr/>
                    <a:lstStyle/>
                    <a:p>
                      <a:endParaRPr lang="en-US" dirty="0"/>
                    </a:p>
                  </a:txBody>
                  <a:tcPr/>
                </a:tc>
                <a:tc hMerge="1">
                  <a:txBody>
                    <a:bodyPr/>
                    <a:lstStyle/>
                    <a:p>
                      <a:endParaRPr lang="en-US" dirty="0"/>
                    </a:p>
                  </a:txBody>
                  <a:tcPr/>
                </a:tc>
              </a:tr>
              <a:tr h="770613">
                <a:tc>
                  <a:txBody>
                    <a:bodyPr/>
                    <a:lstStyle/>
                    <a:p>
                      <a:r>
                        <a:rPr lang="en-CA" b="0" dirty="0" smtClean="0"/>
                        <a:t>Masculine </a:t>
                      </a:r>
                      <a:r>
                        <a:rPr lang="ur-PK" b="0" dirty="0" smtClean="0"/>
                        <a:t>مذکر      </a:t>
                      </a:r>
                      <a:endParaRPr lang="en-US" b="0" dirty="0"/>
                    </a:p>
                  </a:txBody>
                  <a:tcPr/>
                </a:tc>
                <a:tc>
                  <a:txBody>
                    <a:bodyPr/>
                    <a:lstStyle/>
                    <a:p>
                      <a:r>
                        <a:rPr lang="en-CA" b="0" dirty="0" err="1" smtClean="0"/>
                        <a:t>Sr</a:t>
                      </a:r>
                      <a:endParaRPr lang="en-US" b="0" dirty="0"/>
                    </a:p>
                  </a:txBody>
                  <a:tcPr/>
                </a:tc>
                <a:tc>
                  <a:txBody>
                    <a:bodyPr/>
                    <a:lstStyle/>
                    <a:p>
                      <a:r>
                        <a:rPr lang="en-CA" sz="1800" b="0" kern="1200" dirty="0" smtClean="0">
                          <a:solidFill>
                            <a:schemeClr val="lt1"/>
                          </a:solidFill>
                          <a:latin typeface="Al_Mushaf" pitchFamily="2" charset="-78"/>
                          <a:ea typeface="+mn-ea"/>
                          <a:cs typeface="Al_Mushaf" pitchFamily="2" charset="-78"/>
                        </a:rPr>
                        <a:t>The one</a:t>
                      </a:r>
                      <a:r>
                        <a:rPr lang="ur-PK" sz="1800" b="0" kern="1200" baseline="0" dirty="0" smtClean="0">
                          <a:solidFill>
                            <a:schemeClr val="lt1"/>
                          </a:solidFill>
                          <a:latin typeface="Al_Mushaf" pitchFamily="2" charset="-78"/>
                          <a:ea typeface="+mn-ea"/>
                          <a:cs typeface="Al_Mushaf" pitchFamily="2" charset="-78"/>
                        </a:rPr>
                        <a:t> </a:t>
                      </a:r>
                      <a:r>
                        <a:rPr lang="en-CA" sz="1800" b="0" kern="1200" dirty="0" smtClean="0">
                          <a:solidFill>
                            <a:schemeClr val="lt1"/>
                          </a:solidFill>
                          <a:latin typeface="Al_Mushaf" pitchFamily="2" charset="-78"/>
                          <a:ea typeface="+mn-ea"/>
                          <a:cs typeface="Al_Mushaf" pitchFamily="2" charset="-78"/>
                        </a:rPr>
                        <a:t>w</a:t>
                      </a:r>
                      <a:r>
                        <a:rPr lang="en-US" sz="1800" b="0" kern="1200" dirty="0" smtClean="0">
                          <a:solidFill>
                            <a:schemeClr val="lt1"/>
                          </a:solidFill>
                          <a:latin typeface="Al_Mushaf" pitchFamily="2" charset="-78"/>
                          <a:ea typeface="+mn-ea"/>
                          <a:cs typeface="Al_Mushaf" pitchFamily="2" charset="-78"/>
                        </a:rPr>
                        <a:t>ho  </a:t>
                      </a:r>
                      <a:r>
                        <a:rPr lang="ur-PK" sz="1800" b="0" kern="1200" dirty="0" smtClean="0">
                          <a:solidFill>
                            <a:schemeClr val="lt1"/>
                          </a:solidFill>
                          <a:latin typeface="Al_Mushaf" pitchFamily="2" charset="-78"/>
                          <a:ea typeface="+mn-ea"/>
                          <a:cs typeface="Al_Mushaf" pitchFamily="2" charset="-78"/>
                        </a:rPr>
                        <a:t>اَلَّذِي                                            </a:t>
                      </a:r>
                      <a:endParaRPr lang="en-US" sz="1800" b="0" kern="1200" dirty="0" smtClean="0">
                        <a:solidFill>
                          <a:schemeClr val="lt1"/>
                        </a:solidFill>
                        <a:latin typeface="Al_Mushaf" pitchFamily="2" charset="-78"/>
                        <a:ea typeface="+mn-ea"/>
                        <a:cs typeface="Al_Mushaf" pitchFamily="2" charset="-78"/>
                      </a:endParaRPr>
                    </a:p>
                    <a:p>
                      <a:pPr algn="r"/>
                      <a:r>
                        <a:rPr lang="ar-SA" sz="1800" b="0" kern="1200" dirty="0" smtClean="0">
                          <a:solidFill>
                            <a:schemeClr val="lt1"/>
                          </a:solidFill>
                          <a:latin typeface="Al_Mushaf" pitchFamily="2" charset="-78"/>
                          <a:ea typeface="+mn-ea"/>
                          <a:cs typeface="Al_Mushaf" pitchFamily="2" charset="-78"/>
                        </a:rPr>
                        <a:t>[2:18] مَثَلُهُمْ كَمَثَلِ </a:t>
                      </a:r>
                      <a:r>
                        <a:rPr lang="ar-SA" sz="1800" b="0" kern="1200" dirty="0" smtClean="0">
                          <a:solidFill>
                            <a:srgbClr val="FF0000"/>
                          </a:solidFill>
                          <a:latin typeface="Al_Mushaf" pitchFamily="2" charset="-78"/>
                          <a:ea typeface="+mn-ea"/>
                          <a:cs typeface="Al_Mushaf" pitchFamily="2" charset="-78"/>
                        </a:rPr>
                        <a:t>الَّذِىْ</a:t>
                      </a:r>
                      <a:r>
                        <a:rPr lang="ar-SA" sz="1800" b="0" kern="1200" dirty="0" smtClean="0">
                          <a:solidFill>
                            <a:schemeClr val="lt1"/>
                          </a:solidFill>
                          <a:latin typeface="Al_Mushaf" pitchFamily="2" charset="-78"/>
                          <a:ea typeface="+mn-ea"/>
                          <a:cs typeface="Al_Mushaf" pitchFamily="2" charset="-78"/>
                        </a:rPr>
                        <a:t> اسْتَوْقَدَ نَارًا‌</a:t>
                      </a:r>
                      <a:endParaRPr lang="en-US" b="0" dirty="0">
                        <a:latin typeface="Al_Mushaf" pitchFamily="2" charset="-78"/>
                        <a:cs typeface="Al_Mushaf" pitchFamily="2" charset="-78"/>
                      </a:endParaRPr>
                    </a:p>
                  </a:txBody>
                  <a:tcPr/>
                </a:tc>
              </a:tr>
              <a:tr h="770613">
                <a:tc>
                  <a:txBody>
                    <a:bodyPr/>
                    <a:lstStyle/>
                    <a:p>
                      <a:endParaRPr lang="en-US" dirty="0"/>
                    </a:p>
                  </a:txBody>
                  <a:tcPr/>
                </a:tc>
                <a:tc>
                  <a:txBody>
                    <a:bodyPr/>
                    <a:lstStyle/>
                    <a:p>
                      <a:r>
                        <a:rPr lang="en-CA" dirty="0" smtClean="0"/>
                        <a:t>Dl</a:t>
                      </a:r>
                      <a:endParaRPr lang="en-US" dirty="0"/>
                    </a:p>
                  </a:txBody>
                  <a:tcPr/>
                </a:tc>
                <a:tc>
                  <a:txBody>
                    <a:bodyPr/>
                    <a:lstStyle/>
                    <a:p>
                      <a:r>
                        <a:rPr lang="en-US" sz="1800" kern="1200" dirty="0" smtClean="0">
                          <a:solidFill>
                            <a:schemeClr val="dk1"/>
                          </a:solidFill>
                          <a:latin typeface="Al_Mushaf" pitchFamily="2" charset="-78"/>
                          <a:ea typeface="+mn-ea"/>
                          <a:cs typeface="Al_Mushaf" pitchFamily="2" charset="-78"/>
                        </a:rPr>
                        <a:t>The Two</a:t>
                      </a:r>
                      <a:r>
                        <a:rPr lang="ur-PK" sz="1800" kern="1200" baseline="0" dirty="0" smtClean="0">
                          <a:solidFill>
                            <a:schemeClr val="dk1"/>
                          </a:solidFill>
                          <a:latin typeface="Al_Mushaf" pitchFamily="2" charset="-78"/>
                          <a:ea typeface="+mn-ea"/>
                          <a:cs typeface="Al_Mushaf" pitchFamily="2" charset="-78"/>
                        </a:rPr>
                        <a:t> </a:t>
                      </a:r>
                      <a:r>
                        <a:rPr lang="en-US" sz="1800" kern="1200" dirty="0" smtClean="0">
                          <a:solidFill>
                            <a:schemeClr val="dk1"/>
                          </a:solidFill>
                          <a:latin typeface="Al_Mushaf" pitchFamily="2" charset="-78"/>
                          <a:ea typeface="+mn-ea"/>
                          <a:cs typeface="Al_Mushaf" pitchFamily="2" charset="-78"/>
                        </a:rPr>
                        <a:t> who </a:t>
                      </a:r>
                      <a:r>
                        <a:rPr lang="ur-PK" sz="1800" kern="1200" dirty="0" smtClean="0">
                          <a:solidFill>
                            <a:schemeClr val="dk1"/>
                          </a:solidFill>
                          <a:latin typeface="Al_Mushaf" pitchFamily="2" charset="-78"/>
                          <a:ea typeface="+mn-ea"/>
                          <a:cs typeface="Al_Mushaf" pitchFamily="2" charset="-78"/>
                        </a:rPr>
                        <a:t>                                  </a:t>
                      </a:r>
                      <a:r>
                        <a:rPr lang="en-US"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اَلَّذَانِ </a:t>
                      </a: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chemeClr val="dk1"/>
                          </a:solidFill>
                          <a:latin typeface="Al_Mushaf" pitchFamily="2" charset="-78"/>
                          <a:ea typeface="+mn-ea"/>
                          <a:cs typeface="Al_Mushaf" pitchFamily="2" charset="-78"/>
                        </a:rPr>
                        <a:t>[4:17] </a:t>
                      </a:r>
                      <a:r>
                        <a:rPr lang="ar-SA" sz="1800" kern="1200" dirty="0" smtClean="0">
                          <a:solidFill>
                            <a:srgbClr val="FF0000"/>
                          </a:solidFill>
                          <a:latin typeface="Al_Mushaf" pitchFamily="2" charset="-78"/>
                          <a:ea typeface="+mn-ea"/>
                          <a:cs typeface="Al_Mushaf" pitchFamily="2" charset="-78"/>
                        </a:rPr>
                        <a:t>وَالَّذٰنِ</a:t>
                      </a:r>
                      <a:r>
                        <a:rPr lang="ar-SA" sz="1800" kern="1200" dirty="0" smtClean="0">
                          <a:solidFill>
                            <a:schemeClr val="dk1"/>
                          </a:solidFill>
                          <a:latin typeface="Al_Mushaf" pitchFamily="2" charset="-78"/>
                          <a:ea typeface="+mn-ea"/>
                          <a:cs typeface="Al_Mushaf" pitchFamily="2" charset="-78"/>
                        </a:rPr>
                        <a:t> يَاْتِيٰنِهَا مِنْكُمْ فَاٰذُوْهُمَا</a:t>
                      </a:r>
                      <a:endParaRPr lang="en-US" dirty="0">
                        <a:latin typeface="Al_Mushaf" pitchFamily="2" charset="-78"/>
                        <a:cs typeface="Al_Mushaf" pitchFamily="2" charset="-78"/>
                      </a:endParaRPr>
                    </a:p>
                  </a:txBody>
                  <a:tcPr/>
                </a:tc>
              </a:tr>
              <a:tr h="770613">
                <a:tc>
                  <a:txBody>
                    <a:bodyPr/>
                    <a:lstStyle/>
                    <a:p>
                      <a:endParaRPr lang="en-US"/>
                    </a:p>
                  </a:txBody>
                  <a:tcPr/>
                </a:tc>
                <a:tc>
                  <a:txBody>
                    <a:bodyPr/>
                    <a:lstStyle/>
                    <a:p>
                      <a:r>
                        <a:rPr lang="en-CA" dirty="0" smtClean="0"/>
                        <a:t>Pl</a:t>
                      </a:r>
                      <a:endParaRPr lang="en-US" dirty="0"/>
                    </a:p>
                  </a:txBody>
                  <a:tcPr/>
                </a:tc>
                <a:tc>
                  <a:txBody>
                    <a:bodyPr/>
                    <a:lstStyle/>
                    <a:p>
                      <a:r>
                        <a:rPr lang="en-CA" sz="1800" kern="1200" dirty="0" smtClean="0">
                          <a:solidFill>
                            <a:schemeClr val="dk1"/>
                          </a:solidFill>
                          <a:latin typeface="Al_Mushaf" pitchFamily="2" charset="-78"/>
                          <a:ea typeface="+mn-ea"/>
                          <a:cs typeface="Al_Mushaf" pitchFamily="2" charset="-78"/>
                        </a:rPr>
                        <a:t>Those</a:t>
                      </a:r>
                      <a:r>
                        <a:rPr lang="ur-PK" sz="1800" kern="1200" baseline="0" dirty="0" smtClean="0">
                          <a:solidFill>
                            <a:schemeClr val="dk1"/>
                          </a:solidFill>
                          <a:latin typeface="Al_Mushaf" pitchFamily="2" charset="-78"/>
                          <a:ea typeface="+mn-ea"/>
                          <a:cs typeface="Al_Mushaf" pitchFamily="2" charset="-78"/>
                        </a:rPr>
                        <a:t>  </a:t>
                      </a:r>
                      <a:r>
                        <a:rPr lang="en-CA" sz="1800" kern="1200" dirty="0" smtClean="0">
                          <a:solidFill>
                            <a:schemeClr val="dk1"/>
                          </a:solidFill>
                          <a:latin typeface="Al_Mushaf" pitchFamily="2" charset="-78"/>
                          <a:ea typeface="+mn-ea"/>
                          <a:cs typeface="Al_Mushaf" pitchFamily="2" charset="-78"/>
                        </a:rPr>
                        <a:t>who</a:t>
                      </a:r>
                      <a:r>
                        <a:rPr lang="en-US"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                                                    </a:t>
                      </a:r>
                      <a:r>
                        <a:rPr lang="en-US" sz="1800" kern="1200" dirty="0" smtClean="0">
                          <a:solidFill>
                            <a:schemeClr val="dk1"/>
                          </a:solidFill>
                          <a:latin typeface="Al_Mushaf" pitchFamily="2" charset="-78"/>
                          <a:ea typeface="+mn-ea"/>
                          <a:cs typeface="Al_Mushaf" pitchFamily="2" charset="-78"/>
                        </a:rPr>
                        <a:t>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اَلَّذِينَ</a:t>
                      </a: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chemeClr val="dk1"/>
                          </a:solidFill>
                          <a:latin typeface="Al_Mushaf" pitchFamily="2" charset="-78"/>
                          <a:ea typeface="+mn-ea"/>
                          <a:cs typeface="Al_Mushaf" pitchFamily="2" charset="-78"/>
                        </a:rPr>
                        <a:t>[2:4] </a:t>
                      </a:r>
                      <a:r>
                        <a:rPr lang="ar-SA" sz="1800" kern="1200" dirty="0" smtClean="0">
                          <a:solidFill>
                            <a:srgbClr val="FF0000"/>
                          </a:solidFill>
                          <a:latin typeface="Al_Mushaf" pitchFamily="2" charset="-78"/>
                          <a:ea typeface="+mn-ea"/>
                          <a:cs typeface="Al_Mushaf" pitchFamily="2" charset="-78"/>
                        </a:rPr>
                        <a:t>الَّذِيْنَ</a:t>
                      </a:r>
                      <a:r>
                        <a:rPr lang="ar-SA" sz="1800" kern="1200" dirty="0" smtClean="0">
                          <a:solidFill>
                            <a:schemeClr val="dk1"/>
                          </a:solidFill>
                          <a:latin typeface="Al_Mushaf" pitchFamily="2" charset="-78"/>
                          <a:ea typeface="+mn-ea"/>
                          <a:cs typeface="Al_Mushaf" pitchFamily="2" charset="-78"/>
                        </a:rPr>
                        <a:t> يُؤْمِنُوْنَ بِالْغَيْبِ</a:t>
                      </a:r>
                      <a:endParaRPr lang="en-US" dirty="0">
                        <a:latin typeface="Al_Mushaf" pitchFamily="2" charset="-78"/>
                        <a:cs typeface="Al_Mushaf" pitchFamily="2" charset="-78"/>
                      </a:endParaRPr>
                    </a:p>
                  </a:txBody>
                  <a:tcPr/>
                </a:tc>
              </a:tr>
              <a:tr h="770613">
                <a:tc>
                  <a:txBody>
                    <a:bodyPr/>
                    <a:lstStyle/>
                    <a:p>
                      <a:r>
                        <a:rPr lang="en-CA" dirty="0" smtClean="0"/>
                        <a:t>Feminine</a:t>
                      </a:r>
                      <a:r>
                        <a:rPr lang="ur-PK" dirty="0" smtClean="0"/>
                        <a:t>    مؤنث       </a:t>
                      </a:r>
                      <a:endParaRPr lang="en-US" dirty="0"/>
                    </a:p>
                  </a:txBody>
                  <a:tcPr/>
                </a:tc>
                <a:tc>
                  <a:txBody>
                    <a:bodyPr/>
                    <a:lstStyle/>
                    <a:p>
                      <a:r>
                        <a:rPr lang="en-CA" dirty="0" err="1" smtClean="0"/>
                        <a:t>Sr</a:t>
                      </a:r>
                      <a:endParaRPr lang="en-US" dirty="0"/>
                    </a:p>
                  </a:txBody>
                  <a:tcPr/>
                </a:tc>
                <a:tc>
                  <a:txBody>
                    <a:bodyPr/>
                    <a:lstStyle/>
                    <a:p>
                      <a:r>
                        <a:rPr lang="en-CA" sz="1800" kern="1200" dirty="0" smtClean="0">
                          <a:solidFill>
                            <a:schemeClr val="dk1"/>
                          </a:solidFill>
                          <a:latin typeface="Al_Mushaf" pitchFamily="2" charset="-78"/>
                          <a:ea typeface="+mn-ea"/>
                          <a:cs typeface="Al_Mushaf" pitchFamily="2" charset="-78"/>
                        </a:rPr>
                        <a:t>The one</a:t>
                      </a:r>
                      <a:r>
                        <a:rPr lang="ur-PK" sz="1800" kern="1200" baseline="0" dirty="0" smtClean="0">
                          <a:solidFill>
                            <a:schemeClr val="dk1"/>
                          </a:solidFill>
                          <a:latin typeface="Al_Mushaf" pitchFamily="2" charset="-78"/>
                          <a:ea typeface="+mn-ea"/>
                          <a:cs typeface="Al_Mushaf" pitchFamily="2" charset="-78"/>
                        </a:rPr>
                        <a:t> </a:t>
                      </a:r>
                      <a:r>
                        <a:rPr lang="en-CA" sz="1800" kern="1200" dirty="0" smtClean="0">
                          <a:solidFill>
                            <a:schemeClr val="dk1"/>
                          </a:solidFill>
                          <a:latin typeface="Al_Mushaf" pitchFamily="2" charset="-78"/>
                          <a:ea typeface="+mn-ea"/>
                          <a:cs typeface="Al_Mushaf" pitchFamily="2" charset="-78"/>
                        </a:rPr>
                        <a:t>who    </a:t>
                      </a:r>
                      <a:r>
                        <a:rPr lang="ur-PK" sz="1800" kern="1200" dirty="0" smtClean="0">
                          <a:solidFill>
                            <a:schemeClr val="dk1"/>
                          </a:solidFill>
                          <a:latin typeface="Al_Mushaf" pitchFamily="2" charset="-78"/>
                          <a:ea typeface="+mn-ea"/>
                          <a:cs typeface="Al_Mushaf" pitchFamily="2" charset="-78"/>
                        </a:rPr>
                        <a:t>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اَلَّتِي</a:t>
                      </a: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chemeClr val="dk1"/>
                          </a:solidFill>
                          <a:latin typeface="Al_Mushaf" pitchFamily="2" charset="-78"/>
                          <a:ea typeface="+mn-ea"/>
                          <a:cs typeface="Al_Mushaf" pitchFamily="2" charset="-78"/>
                        </a:rPr>
                        <a:t>[2:41] يٰبَنِىْٓ اِسْرَآءِيْلَ اذْكُرُوْا نِعْمَتِىَ </a:t>
                      </a:r>
                      <a:r>
                        <a:rPr lang="ar-SA" sz="1800" kern="1200" dirty="0" smtClean="0">
                          <a:solidFill>
                            <a:srgbClr val="FF0000"/>
                          </a:solidFill>
                          <a:latin typeface="Al_Mushaf" pitchFamily="2" charset="-78"/>
                          <a:ea typeface="+mn-ea"/>
                          <a:cs typeface="Al_Mushaf" pitchFamily="2" charset="-78"/>
                        </a:rPr>
                        <a:t>الَّتِىْٓ </a:t>
                      </a:r>
                      <a:r>
                        <a:rPr lang="ar-SA" sz="1800" kern="1200" dirty="0" smtClean="0">
                          <a:solidFill>
                            <a:schemeClr val="dk1"/>
                          </a:solidFill>
                          <a:latin typeface="Al_Mushaf" pitchFamily="2" charset="-78"/>
                          <a:ea typeface="+mn-ea"/>
                          <a:cs typeface="Al_Mushaf" pitchFamily="2" charset="-78"/>
                        </a:rPr>
                        <a:t>اَنْعَمْتُ عَلَيْكُمْ</a:t>
                      </a:r>
                      <a:endParaRPr lang="en-US" dirty="0">
                        <a:latin typeface="Al_Mushaf" pitchFamily="2" charset="-78"/>
                        <a:cs typeface="Al_Mushaf" pitchFamily="2" charset="-78"/>
                      </a:endParaRPr>
                    </a:p>
                  </a:txBody>
                  <a:tcPr/>
                </a:tc>
              </a:tr>
              <a:tr h="788451">
                <a:tc>
                  <a:txBody>
                    <a:bodyPr/>
                    <a:lstStyle/>
                    <a:p>
                      <a:endParaRPr lang="en-US"/>
                    </a:p>
                  </a:txBody>
                  <a:tcPr/>
                </a:tc>
                <a:tc>
                  <a:txBody>
                    <a:bodyPr/>
                    <a:lstStyle/>
                    <a:p>
                      <a:r>
                        <a:rPr lang="en-CA" dirty="0" smtClean="0"/>
                        <a:t>Dl</a:t>
                      </a:r>
                      <a:endParaRPr lang="en-US" dirty="0"/>
                    </a:p>
                  </a:txBody>
                  <a:tcPr/>
                </a:tc>
                <a:tc>
                  <a:txBody>
                    <a:bodyPr/>
                    <a:lstStyle/>
                    <a:p>
                      <a:pPr marL="0" marR="0">
                        <a:lnSpc>
                          <a:spcPct val="115000"/>
                        </a:lnSpc>
                        <a:spcBef>
                          <a:spcPts val="0"/>
                        </a:spcBef>
                        <a:spcAft>
                          <a:spcPts val="0"/>
                        </a:spcAft>
                      </a:pPr>
                      <a:r>
                        <a:rPr lang="en-CA" sz="2000" dirty="0" smtClean="0">
                          <a:latin typeface="Al_Mushaf" pitchFamily="2" charset="-78"/>
                          <a:ea typeface="Calibri"/>
                          <a:cs typeface="Al_Mushaf" pitchFamily="2" charset="-78"/>
                        </a:rPr>
                        <a:t>The Two</a:t>
                      </a:r>
                      <a:r>
                        <a:rPr lang="ur-PK" sz="2000" baseline="0" dirty="0" smtClean="0">
                          <a:latin typeface="Al_Mushaf" pitchFamily="2" charset="-78"/>
                          <a:ea typeface="Calibri"/>
                          <a:cs typeface="Al_Mushaf" pitchFamily="2" charset="-78"/>
                        </a:rPr>
                        <a:t> </a:t>
                      </a:r>
                      <a:r>
                        <a:rPr lang="en-CA" sz="2000" dirty="0" smtClean="0">
                          <a:latin typeface="Al_Mushaf" pitchFamily="2" charset="-78"/>
                          <a:ea typeface="Calibri"/>
                          <a:cs typeface="Al_Mushaf" pitchFamily="2" charset="-78"/>
                        </a:rPr>
                        <a:t> </a:t>
                      </a:r>
                      <a:r>
                        <a:rPr lang="en-CA" sz="2000" dirty="0">
                          <a:latin typeface="Al_Mushaf" pitchFamily="2" charset="-78"/>
                          <a:ea typeface="Calibri"/>
                          <a:cs typeface="Al_Mushaf" pitchFamily="2" charset="-78"/>
                        </a:rPr>
                        <a:t>who</a:t>
                      </a:r>
                      <a:r>
                        <a:rPr lang="ur-PK" sz="2000" dirty="0">
                          <a:latin typeface="Al_Mushaf" pitchFamily="2" charset="-78"/>
                          <a:ea typeface="Calibri"/>
                          <a:cs typeface="Al_Mushaf" pitchFamily="2" charset="-78"/>
                        </a:rPr>
                        <a:t>اَلَّتَانِ  </a:t>
                      </a:r>
                      <a:r>
                        <a:rPr lang="ur-PK" sz="2000" dirty="0" smtClean="0">
                          <a:latin typeface="Al_Mushaf" pitchFamily="2" charset="-78"/>
                          <a:ea typeface="Calibri"/>
                          <a:cs typeface="Al_Mushaf" pitchFamily="2" charset="-78"/>
                        </a:rPr>
                        <a:t>                   </a:t>
                      </a:r>
                      <a:r>
                        <a:rPr lang="en-CA" sz="2000" dirty="0" smtClean="0">
                          <a:latin typeface="Al_Mushaf" pitchFamily="2" charset="-78"/>
                          <a:ea typeface="Calibri"/>
                          <a:cs typeface="Al_Mushaf" pitchFamily="2" charset="-78"/>
                        </a:rPr>
                        <a:t>   </a:t>
                      </a:r>
                      <a:endParaRPr lang="en-US" sz="1100" dirty="0">
                        <a:latin typeface="Al_Mushaf" pitchFamily="2" charset="-78"/>
                        <a:ea typeface="Calibri"/>
                        <a:cs typeface="Al_Mushaf" pitchFamily="2" charset="-78"/>
                      </a:endParaRPr>
                    </a:p>
                  </a:txBody>
                  <a:tcPr marL="68580" marR="68580" marT="0" marB="0"/>
                </a:tc>
              </a:tr>
              <a:tr h="770613">
                <a:tc>
                  <a:txBody>
                    <a:bodyPr/>
                    <a:lstStyle/>
                    <a:p>
                      <a:endParaRPr lang="en-US"/>
                    </a:p>
                  </a:txBody>
                  <a:tcPr/>
                </a:tc>
                <a:tc>
                  <a:txBody>
                    <a:bodyPr/>
                    <a:lstStyle/>
                    <a:p>
                      <a:r>
                        <a:rPr lang="en-CA" dirty="0" smtClean="0"/>
                        <a:t>Pl</a:t>
                      </a:r>
                      <a:endParaRPr lang="en-US" dirty="0"/>
                    </a:p>
                  </a:txBody>
                  <a:tcPr/>
                </a:tc>
                <a:tc>
                  <a:txBody>
                    <a:bodyPr/>
                    <a:lstStyle/>
                    <a:p>
                      <a:r>
                        <a:rPr lang="en-CA" sz="1800" kern="1200" dirty="0" smtClean="0">
                          <a:solidFill>
                            <a:schemeClr val="dk1"/>
                          </a:solidFill>
                          <a:latin typeface="Al_Mushaf" pitchFamily="2" charset="-78"/>
                          <a:ea typeface="+mn-ea"/>
                          <a:cs typeface="Al_Mushaf" pitchFamily="2" charset="-78"/>
                        </a:rPr>
                        <a:t>Those</a:t>
                      </a:r>
                      <a:r>
                        <a:rPr lang="ur-PK" sz="1800" kern="1200" baseline="0" dirty="0" smtClean="0">
                          <a:solidFill>
                            <a:schemeClr val="dk1"/>
                          </a:solidFill>
                          <a:latin typeface="Al_Mushaf" pitchFamily="2" charset="-78"/>
                          <a:ea typeface="+mn-ea"/>
                          <a:cs typeface="Al_Mushaf" pitchFamily="2" charset="-78"/>
                        </a:rPr>
                        <a:t> </a:t>
                      </a:r>
                      <a:r>
                        <a:rPr lang="en-CA" sz="1800" kern="1200" dirty="0" smtClean="0">
                          <a:solidFill>
                            <a:schemeClr val="dk1"/>
                          </a:solidFill>
                          <a:latin typeface="Al_Mushaf" pitchFamily="2" charset="-78"/>
                          <a:ea typeface="+mn-ea"/>
                          <a:cs typeface="Al_Mushaf" pitchFamily="2" charset="-78"/>
                        </a:rPr>
                        <a:t>who      </a:t>
                      </a:r>
                      <a:r>
                        <a:rPr lang="ur-PK" sz="1800" kern="1200" dirty="0" smtClean="0">
                          <a:solidFill>
                            <a:schemeClr val="dk1"/>
                          </a:solidFill>
                          <a:latin typeface="Al_Mushaf" pitchFamily="2" charset="-78"/>
                          <a:ea typeface="+mn-ea"/>
                          <a:cs typeface="Al_Mushaf" pitchFamily="2" charset="-78"/>
                        </a:rPr>
                        <a:t>                                                     </a:t>
                      </a:r>
                      <a:r>
                        <a:rPr lang="en-CA" sz="1800" kern="1200" dirty="0" smtClean="0">
                          <a:solidFill>
                            <a:schemeClr val="dk1"/>
                          </a:solidFill>
                          <a:latin typeface="Al_Mushaf" pitchFamily="2" charset="-78"/>
                          <a:ea typeface="+mn-ea"/>
                          <a:cs typeface="Al_Mushaf" pitchFamily="2" charset="-78"/>
                        </a:rPr>
                        <a:t>       </a:t>
                      </a:r>
                      <a:r>
                        <a:rPr lang="ur-PK" sz="1800" kern="1200" dirty="0" smtClean="0">
                          <a:solidFill>
                            <a:schemeClr val="dk1"/>
                          </a:solidFill>
                          <a:latin typeface="Al_Mushaf" pitchFamily="2" charset="-78"/>
                          <a:ea typeface="+mn-ea"/>
                          <a:cs typeface="Al_Mushaf" pitchFamily="2" charset="-78"/>
                        </a:rPr>
                        <a:t>اَلَّاتِي</a:t>
                      </a:r>
                      <a:endParaRPr lang="en-US" sz="1800" kern="1200" dirty="0" smtClean="0">
                        <a:solidFill>
                          <a:schemeClr val="dk1"/>
                        </a:solidFill>
                        <a:latin typeface="Al_Mushaf" pitchFamily="2" charset="-78"/>
                        <a:ea typeface="+mn-ea"/>
                        <a:cs typeface="Al_Mushaf" pitchFamily="2" charset="-78"/>
                      </a:endParaRPr>
                    </a:p>
                    <a:p>
                      <a:pPr algn="r"/>
                      <a:r>
                        <a:rPr lang="ar-SA" sz="1800" kern="1200" dirty="0" smtClean="0">
                          <a:solidFill>
                            <a:schemeClr val="dk1"/>
                          </a:solidFill>
                          <a:latin typeface="Al_Mushaf" pitchFamily="2" charset="-78"/>
                          <a:ea typeface="+mn-ea"/>
                          <a:cs typeface="Al_Mushaf" pitchFamily="2" charset="-78"/>
                        </a:rPr>
                        <a:t>[4:16] </a:t>
                      </a:r>
                      <a:r>
                        <a:rPr lang="ar-SA" sz="1800" kern="1200" dirty="0" smtClean="0">
                          <a:solidFill>
                            <a:srgbClr val="FF0000"/>
                          </a:solidFill>
                          <a:latin typeface="Al_Mushaf" pitchFamily="2" charset="-78"/>
                          <a:ea typeface="+mn-ea"/>
                          <a:cs typeface="Al_Mushaf" pitchFamily="2" charset="-78"/>
                        </a:rPr>
                        <a:t>وَالّٰتِىْ</a:t>
                      </a:r>
                      <a:r>
                        <a:rPr lang="ar-SA" sz="1800" kern="1200" dirty="0" smtClean="0">
                          <a:solidFill>
                            <a:schemeClr val="dk1"/>
                          </a:solidFill>
                          <a:latin typeface="Al_Mushaf" pitchFamily="2" charset="-78"/>
                          <a:ea typeface="+mn-ea"/>
                          <a:cs typeface="Al_Mushaf" pitchFamily="2" charset="-78"/>
                        </a:rPr>
                        <a:t> يَاْتِيْنَ الْفَاحِشَةَ مِنْ نِّسَآٮِٕكُمْ</a:t>
                      </a:r>
                      <a:endParaRPr lang="en-US" dirty="0">
                        <a:latin typeface="Al_Mushaf" pitchFamily="2" charset="-78"/>
                        <a:cs typeface="Al_Mushaf" pitchFamily="2" charset="-78"/>
                      </a:endParaRP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ATTACHED PRONOUNS </a:t>
            </a:r>
            <a:r>
              <a:rPr lang="ur-PK" dirty="0" smtClean="0">
                <a:latin typeface="Al_Mushaf" pitchFamily="2" charset="-78"/>
                <a:cs typeface="Al_Mushaf" pitchFamily="2" charset="-78"/>
              </a:rPr>
              <a:t>ضمیر متصل</a:t>
            </a:r>
            <a:endParaRPr lang="en-US" dirty="0">
              <a:latin typeface="Al_Mushaf" pitchFamily="2" charset="-78"/>
              <a:cs typeface="Al_Mushaf" pitchFamily="2" charset="-78"/>
            </a:endParaRPr>
          </a:p>
        </p:txBody>
      </p:sp>
      <p:graphicFrame>
        <p:nvGraphicFramePr>
          <p:cNvPr id="4" name="Content Placeholder 3"/>
          <p:cNvGraphicFramePr>
            <a:graphicFrameLocks noGrp="1"/>
          </p:cNvGraphicFramePr>
          <p:nvPr>
            <p:ph idx="1"/>
          </p:nvPr>
        </p:nvGraphicFramePr>
        <p:xfrm>
          <a:off x="428596" y="1571612"/>
          <a:ext cx="8229600" cy="4934462"/>
        </p:xfrm>
        <a:graphic>
          <a:graphicData uri="http://schemas.openxmlformats.org/drawingml/2006/table">
            <a:tbl>
              <a:tblPr firstRow="1" bandRow="1">
                <a:tableStyleId>{5C22544A-7EE6-4342-B048-85BDC9FD1C3A}</a:tableStyleId>
              </a:tblPr>
              <a:tblGrid>
                <a:gridCol w="857256"/>
                <a:gridCol w="928694"/>
                <a:gridCol w="500066"/>
                <a:gridCol w="1428760"/>
                <a:gridCol w="4514824"/>
              </a:tblGrid>
              <a:tr h="599978">
                <a:tc>
                  <a:txBody>
                    <a:bodyPr/>
                    <a:lstStyle/>
                    <a:p>
                      <a:r>
                        <a:rPr lang="en-CA" dirty="0" smtClean="0"/>
                        <a:t>Person</a:t>
                      </a:r>
                      <a:endParaRPr lang="en-US" dirty="0"/>
                    </a:p>
                  </a:txBody>
                  <a:tcPr/>
                </a:tc>
                <a:tc>
                  <a:txBody>
                    <a:bodyPr/>
                    <a:lstStyle/>
                    <a:p>
                      <a:r>
                        <a:rPr lang="en-CA" dirty="0" smtClean="0"/>
                        <a:t>Gender</a:t>
                      </a:r>
                      <a:endParaRPr lang="en-US" dirty="0"/>
                    </a:p>
                  </a:txBody>
                  <a:tcPr/>
                </a:tc>
                <a:tc>
                  <a:txBody>
                    <a:bodyPr/>
                    <a:lstStyle/>
                    <a:p>
                      <a:r>
                        <a:rPr lang="en-CA" dirty="0" smtClean="0"/>
                        <a:t>No</a:t>
                      </a:r>
                      <a:endParaRPr lang="en-US" dirty="0"/>
                    </a:p>
                  </a:txBody>
                  <a:tcPr/>
                </a:tc>
                <a:tc>
                  <a:txBody>
                    <a:bodyPr/>
                    <a:lstStyle/>
                    <a:p>
                      <a:r>
                        <a:rPr lang="en-CA" dirty="0" smtClean="0"/>
                        <a:t>Pronoun</a:t>
                      </a:r>
                      <a:endParaRPr lang="en-US" dirty="0"/>
                    </a:p>
                  </a:txBody>
                  <a:tcPr/>
                </a:tc>
                <a:tc>
                  <a:txBody>
                    <a:bodyPr/>
                    <a:lstStyle/>
                    <a:p>
                      <a:r>
                        <a:rPr lang="en-CA" dirty="0" smtClean="0"/>
                        <a:t>Example</a:t>
                      </a:r>
                      <a:endParaRPr lang="en-US" dirty="0"/>
                    </a:p>
                  </a:txBody>
                  <a:tcPr/>
                </a:tc>
              </a:tr>
              <a:tr h="599978">
                <a:tc rowSpan="6">
                  <a:txBody>
                    <a:bodyPr/>
                    <a:lstStyle/>
                    <a:p>
                      <a:endParaRPr lang="en-CA" sz="2000" dirty="0" smtClean="0"/>
                    </a:p>
                    <a:p>
                      <a:endParaRPr lang="en-CA" sz="2000" dirty="0" smtClean="0"/>
                    </a:p>
                    <a:p>
                      <a:endParaRPr lang="en-CA" sz="2000" dirty="0" smtClean="0"/>
                    </a:p>
                    <a:p>
                      <a:r>
                        <a:rPr lang="en-CA" sz="2000" dirty="0" smtClean="0"/>
                        <a:t>3rd</a:t>
                      </a:r>
                      <a:endParaRPr lang="en-US" sz="2000" dirty="0"/>
                    </a:p>
                  </a:txBody>
                  <a:tcPr/>
                </a:tc>
                <a:tc rowSpan="3">
                  <a:txBody>
                    <a:bodyPr/>
                    <a:lstStyle/>
                    <a:p>
                      <a:endParaRPr lang="en-CA" sz="2000" dirty="0" smtClean="0"/>
                    </a:p>
                    <a:p>
                      <a:r>
                        <a:rPr lang="en-CA" sz="2000" dirty="0" smtClean="0"/>
                        <a:t>M</a:t>
                      </a:r>
                      <a:endParaRPr lang="en-US" sz="2000" dirty="0"/>
                    </a:p>
                  </a:txBody>
                  <a:tcPr/>
                </a:tc>
                <a:tc>
                  <a:txBody>
                    <a:bodyPr/>
                    <a:lstStyle/>
                    <a:p>
                      <a:endParaRPr lang="en-US" sz="2000" dirty="0"/>
                    </a:p>
                  </a:txBody>
                  <a:tcPr/>
                </a:tc>
                <a:tc>
                  <a:txBody>
                    <a:bodyPr/>
                    <a:lstStyle/>
                    <a:p>
                      <a:pPr marL="0" marR="0">
                        <a:lnSpc>
                          <a:spcPct val="115000"/>
                        </a:lnSpc>
                        <a:spcBef>
                          <a:spcPts val="0"/>
                        </a:spcBef>
                        <a:spcAft>
                          <a:spcPts val="1000"/>
                        </a:spcAft>
                      </a:pPr>
                      <a:r>
                        <a:rPr lang="en-CA" sz="2000" dirty="0">
                          <a:latin typeface="Calibri"/>
                          <a:ea typeface="Calibri"/>
                          <a:cs typeface="Arial"/>
                        </a:rPr>
                        <a:t>His                </a:t>
                      </a:r>
                      <a:r>
                        <a:rPr lang="ur-PK" sz="2000" dirty="0">
                          <a:latin typeface="Calibri"/>
                          <a:ea typeface="Calibri"/>
                          <a:cs typeface="Al_Mushaf"/>
                        </a:rPr>
                        <a:t>هُ</a:t>
                      </a:r>
                      <a:endParaRPr lang="en-US" sz="2000" dirty="0">
                        <a:latin typeface="Calibri"/>
                        <a:ea typeface="Calibri"/>
                        <a:cs typeface="Arial"/>
                      </a:endParaRPr>
                    </a:p>
                  </a:txBody>
                  <a:tcPr marL="68580" marR="68580" marT="0" marB="0"/>
                </a:tc>
                <a:tc>
                  <a:txBody>
                    <a:bodyPr/>
                    <a:lstStyle/>
                    <a:p>
                      <a:pPr marL="0" marR="0" algn="r">
                        <a:lnSpc>
                          <a:spcPct val="115000"/>
                        </a:lnSpc>
                        <a:spcBef>
                          <a:spcPts val="0"/>
                        </a:spcBef>
                        <a:spcAft>
                          <a:spcPts val="1000"/>
                        </a:spcAft>
                      </a:pPr>
                      <a:r>
                        <a:rPr lang="ar-SA" sz="2000" dirty="0">
                          <a:latin typeface="Calibri"/>
                          <a:ea typeface="Calibri"/>
                          <a:cs typeface="_PDMS_Saleem_QuranFont"/>
                        </a:rPr>
                        <a:t>فَلَنْ يُّخْلِفَ اللّٰهُ عَهْدَ</a:t>
                      </a:r>
                      <a:r>
                        <a:rPr lang="ar-SA" sz="2000" dirty="0">
                          <a:solidFill>
                            <a:srgbClr val="FF0000"/>
                          </a:solidFill>
                          <a:latin typeface="Calibri"/>
                          <a:ea typeface="Calibri"/>
                          <a:cs typeface="_PDMS_Saleem_QuranFont"/>
                        </a:rPr>
                        <a:t>هٗۤ</a:t>
                      </a:r>
                      <a:endParaRPr lang="en-US" sz="2000" dirty="0">
                        <a:latin typeface="Calibri"/>
                        <a:ea typeface="Calibri"/>
                        <a:cs typeface="Arial"/>
                      </a:endParaRPr>
                    </a:p>
                  </a:txBody>
                  <a:tcPr marL="68580" marR="68580" marT="0" marB="0"/>
                </a:tc>
              </a:tr>
              <a:tr h="599978">
                <a:tc vMerge="1">
                  <a:txBody>
                    <a:bodyPr/>
                    <a:lstStyle/>
                    <a:p>
                      <a:endParaRPr lang="en-US" dirty="0"/>
                    </a:p>
                  </a:txBody>
                  <a:tcPr/>
                </a:tc>
                <a:tc vMerge="1">
                  <a:txBody>
                    <a:bodyPr/>
                    <a:lstStyle/>
                    <a:p>
                      <a:endParaRPr lang="en-US"/>
                    </a:p>
                  </a:txBody>
                  <a:tcPr/>
                </a:tc>
                <a:tc>
                  <a:txBody>
                    <a:bodyPr/>
                    <a:lstStyle/>
                    <a:p>
                      <a:endParaRPr lang="en-US" sz="2000" dirty="0"/>
                    </a:p>
                  </a:txBody>
                  <a:tcPr/>
                </a:tc>
                <a:tc>
                  <a:txBody>
                    <a:bodyPr/>
                    <a:lstStyle/>
                    <a:p>
                      <a:pPr marL="0" marR="0">
                        <a:lnSpc>
                          <a:spcPct val="115000"/>
                        </a:lnSpc>
                        <a:spcBef>
                          <a:spcPts val="0"/>
                        </a:spcBef>
                        <a:spcAft>
                          <a:spcPts val="1000"/>
                        </a:spcAft>
                      </a:pPr>
                      <a:r>
                        <a:rPr lang="en-CA" sz="2000" dirty="0">
                          <a:latin typeface="Calibri"/>
                          <a:ea typeface="Calibri"/>
                          <a:cs typeface="Arial"/>
                        </a:rPr>
                        <a:t>Their (2)     </a:t>
                      </a:r>
                      <a:r>
                        <a:rPr lang="ur-PK" sz="2000" dirty="0">
                          <a:latin typeface="Calibri"/>
                          <a:ea typeface="Calibri"/>
                          <a:cs typeface="Al Qalam Quran"/>
                        </a:rPr>
                        <a:t> ھُمَا</a:t>
                      </a:r>
                      <a:r>
                        <a:rPr lang="en-CA" sz="2000" dirty="0">
                          <a:latin typeface="Al Qalam Quran"/>
                          <a:ea typeface="Calibri"/>
                          <a:cs typeface="Arial"/>
                        </a:rPr>
                        <a:t>  </a:t>
                      </a:r>
                      <a:endParaRPr lang="en-US" sz="2000" dirty="0">
                        <a:latin typeface="Calibri"/>
                        <a:ea typeface="Calibri"/>
                        <a:cs typeface="Arial"/>
                      </a:endParaRPr>
                    </a:p>
                  </a:txBody>
                  <a:tcPr marL="68580" marR="68580" marT="0" marB="0"/>
                </a:tc>
                <a:tc>
                  <a:txBody>
                    <a:bodyPr/>
                    <a:lstStyle/>
                    <a:p>
                      <a:pPr marL="0" marR="0" algn="r">
                        <a:lnSpc>
                          <a:spcPct val="115000"/>
                        </a:lnSpc>
                        <a:spcBef>
                          <a:spcPts val="0"/>
                        </a:spcBef>
                        <a:spcAft>
                          <a:spcPts val="1000"/>
                        </a:spcAft>
                      </a:pPr>
                      <a:r>
                        <a:rPr lang="ar-SA" sz="2000" dirty="0">
                          <a:latin typeface="Calibri"/>
                          <a:ea typeface="Calibri"/>
                          <a:cs typeface="_PDMS_Saleem_QuranFont"/>
                        </a:rPr>
                        <a:t>وَلَا يَـٔـُوْدُهٗ حِفْظُ</a:t>
                      </a:r>
                      <a:r>
                        <a:rPr lang="ar-SA" sz="2000" dirty="0">
                          <a:solidFill>
                            <a:srgbClr val="FF0000"/>
                          </a:solidFill>
                          <a:latin typeface="Calibri"/>
                          <a:ea typeface="Calibri"/>
                          <a:cs typeface="_PDMS_Saleem_QuranFont"/>
                        </a:rPr>
                        <a:t>هُمَا</a:t>
                      </a:r>
                      <a:endParaRPr lang="en-US" sz="2000" dirty="0">
                        <a:latin typeface="Calibri"/>
                        <a:ea typeface="Calibri"/>
                        <a:cs typeface="Arial"/>
                      </a:endParaRPr>
                    </a:p>
                  </a:txBody>
                  <a:tcPr marL="68580" marR="68580" marT="0" marB="0"/>
                </a:tc>
              </a:tr>
              <a:tr h="599978">
                <a:tc vMerge="1">
                  <a:txBody>
                    <a:bodyPr/>
                    <a:lstStyle/>
                    <a:p>
                      <a:endParaRPr lang="en-US"/>
                    </a:p>
                  </a:txBody>
                  <a:tcPr/>
                </a:tc>
                <a:tc vMerge="1">
                  <a:txBody>
                    <a:bodyPr/>
                    <a:lstStyle/>
                    <a:p>
                      <a:endParaRPr lang="en-US"/>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a:latin typeface="Calibri"/>
                          <a:ea typeface="Calibri"/>
                          <a:cs typeface="Arial"/>
                        </a:rPr>
                        <a:t>Their         </a:t>
                      </a:r>
                      <a:r>
                        <a:rPr lang="ur-PK" sz="2000" dirty="0">
                          <a:latin typeface="Calibri"/>
                          <a:ea typeface="Calibri"/>
                          <a:cs typeface="Al Qalam Quran"/>
                        </a:rPr>
                        <a:t>ھُمْ</a:t>
                      </a:r>
                      <a:r>
                        <a:rPr lang="en-CA" sz="2000" dirty="0">
                          <a:latin typeface="Al Qalam Quran"/>
                          <a:ea typeface="Calibri"/>
                          <a:cs typeface="Arial"/>
                        </a:rPr>
                        <a:t>  </a:t>
                      </a:r>
                      <a:endParaRPr lang="en-US" sz="2000" dirty="0">
                        <a:latin typeface="Calibri"/>
                        <a:ea typeface="Calibri"/>
                        <a:cs typeface="Arial"/>
                      </a:endParaRPr>
                    </a:p>
                  </a:txBody>
                  <a:tcPr marL="68580" marR="68580" marT="0" marB="0"/>
                </a:tc>
                <a:tc>
                  <a:txBody>
                    <a:bodyPr/>
                    <a:lstStyle/>
                    <a:p>
                      <a:pPr marL="0" marR="0" algn="r">
                        <a:lnSpc>
                          <a:spcPct val="115000"/>
                        </a:lnSpc>
                        <a:spcBef>
                          <a:spcPts val="0"/>
                        </a:spcBef>
                        <a:spcAft>
                          <a:spcPts val="1000"/>
                        </a:spcAft>
                      </a:pPr>
                      <a:r>
                        <a:rPr lang="ar-SA" sz="2000" dirty="0">
                          <a:latin typeface="Calibri"/>
                          <a:ea typeface="Calibri"/>
                          <a:cs typeface="_PDMS_Saleem_QuranFont"/>
                        </a:rPr>
                        <a:t>‌ۚ وَمَا يَخْدَعُوْنَ اِلَّاۤ اَنْفُسَ</a:t>
                      </a:r>
                      <a:r>
                        <a:rPr lang="ar-SA" sz="2000" dirty="0">
                          <a:solidFill>
                            <a:srgbClr val="FF0000"/>
                          </a:solidFill>
                          <a:latin typeface="Calibri"/>
                          <a:ea typeface="Calibri"/>
                          <a:cs typeface="_PDMS_Saleem_QuranFont"/>
                        </a:rPr>
                        <a:t>هُمْ </a:t>
                      </a:r>
                      <a:r>
                        <a:rPr lang="ar-SA" sz="2000" dirty="0">
                          <a:latin typeface="Calibri"/>
                          <a:ea typeface="Calibri"/>
                          <a:cs typeface="_PDMS_Saleem_QuranFont"/>
                        </a:rPr>
                        <a:t>وَمَا يَشْعُرُوْنَؕ‏</a:t>
                      </a:r>
                      <a:endParaRPr lang="en-US" sz="2000" dirty="0">
                        <a:latin typeface="Calibri"/>
                        <a:ea typeface="Calibri"/>
                        <a:cs typeface="Arial"/>
                      </a:endParaRPr>
                    </a:p>
                  </a:txBody>
                  <a:tcPr marL="68580" marR="68580" marT="0" marB="0"/>
                </a:tc>
              </a:tr>
              <a:tr h="599978">
                <a:tc vMerge="1">
                  <a:txBody>
                    <a:bodyPr/>
                    <a:lstStyle/>
                    <a:p>
                      <a:endParaRPr lang="en-US"/>
                    </a:p>
                  </a:txBody>
                  <a:tcPr/>
                </a:tc>
                <a:tc rowSpan="3">
                  <a:txBody>
                    <a:bodyPr/>
                    <a:lstStyle/>
                    <a:p>
                      <a:endParaRPr lang="en-CA" sz="2000" dirty="0" smtClean="0"/>
                    </a:p>
                    <a:p>
                      <a:r>
                        <a:rPr lang="en-CA" sz="2000" dirty="0" smtClean="0"/>
                        <a:t>F</a:t>
                      </a:r>
                      <a:endParaRPr lang="en-US" sz="2000" dirty="0"/>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a:latin typeface="Calibri"/>
                          <a:ea typeface="Calibri"/>
                          <a:cs typeface="Arial"/>
                        </a:rPr>
                        <a:t>Her              </a:t>
                      </a:r>
                      <a:r>
                        <a:rPr lang="ur-PK" sz="2000" dirty="0">
                          <a:latin typeface="Calibri"/>
                          <a:ea typeface="Calibri"/>
                          <a:cs typeface="Al Qalam Quran"/>
                        </a:rPr>
                        <a:t>ھَا</a:t>
                      </a:r>
                      <a:endParaRPr lang="en-US" sz="2000" dirty="0">
                        <a:latin typeface="Calibri"/>
                        <a:ea typeface="Calibri"/>
                        <a:cs typeface="Arial"/>
                      </a:endParaRPr>
                    </a:p>
                  </a:txBody>
                  <a:tcPr marL="68580" marR="68580" marT="0" marB="0"/>
                </a:tc>
                <a:tc>
                  <a:txBody>
                    <a:bodyPr/>
                    <a:lstStyle/>
                    <a:p>
                      <a:pPr marL="0" marR="0" algn="r">
                        <a:lnSpc>
                          <a:spcPct val="115000"/>
                        </a:lnSpc>
                        <a:spcBef>
                          <a:spcPts val="0"/>
                        </a:spcBef>
                        <a:spcAft>
                          <a:spcPts val="1000"/>
                        </a:spcAft>
                      </a:pPr>
                      <a:r>
                        <a:rPr lang="ar-SA" sz="2000" dirty="0">
                          <a:latin typeface="Calibri"/>
                          <a:ea typeface="Calibri"/>
                          <a:cs typeface="_PDMS_Saleem_QuranFont"/>
                        </a:rPr>
                        <a:t>وَقُوْدُ</a:t>
                      </a:r>
                      <a:r>
                        <a:rPr lang="ar-SA" sz="2000" dirty="0">
                          <a:solidFill>
                            <a:srgbClr val="FF0000"/>
                          </a:solidFill>
                          <a:latin typeface="Calibri"/>
                          <a:ea typeface="Calibri"/>
                          <a:cs typeface="_PDMS_Saleem_QuranFont"/>
                        </a:rPr>
                        <a:t>هَا</a:t>
                      </a:r>
                      <a:r>
                        <a:rPr lang="ar-SA" sz="2000" dirty="0">
                          <a:latin typeface="Calibri"/>
                          <a:ea typeface="Calibri"/>
                          <a:cs typeface="_PDMS_Saleem_QuranFont"/>
                        </a:rPr>
                        <a:t> النَّاسُ وَالْحِجَارَةُ</a:t>
                      </a:r>
                      <a:endParaRPr lang="en-US" sz="2000" dirty="0">
                        <a:latin typeface="Calibri"/>
                        <a:ea typeface="Calibri"/>
                        <a:cs typeface="Arial"/>
                      </a:endParaRPr>
                    </a:p>
                  </a:txBody>
                  <a:tcPr marL="68580" marR="68580" marT="0" marB="0"/>
                </a:tc>
              </a:tr>
              <a:tr h="829284">
                <a:tc vMerge="1">
                  <a:txBody>
                    <a:bodyPr/>
                    <a:lstStyle/>
                    <a:p>
                      <a:endParaRPr lang="en-US"/>
                    </a:p>
                  </a:txBody>
                  <a:tcPr/>
                </a:tc>
                <a:tc vMerge="1">
                  <a:txBody>
                    <a:bodyPr/>
                    <a:lstStyle/>
                    <a:p>
                      <a:endParaRPr lang="en-US"/>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a:latin typeface="Calibri"/>
                          <a:ea typeface="Calibri"/>
                          <a:cs typeface="Arial"/>
                        </a:rPr>
                        <a:t>Their (2)     </a:t>
                      </a:r>
                      <a:r>
                        <a:rPr lang="ur-PK" sz="2000" dirty="0">
                          <a:latin typeface="Calibri"/>
                          <a:ea typeface="Calibri"/>
                          <a:cs typeface="Al Qalam Quran"/>
                        </a:rPr>
                        <a:t> ھُمَا</a:t>
                      </a:r>
                      <a:endParaRPr lang="en-US" sz="2000" dirty="0">
                        <a:latin typeface="Calibri"/>
                        <a:ea typeface="Calibri"/>
                        <a:cs typeface="Arial"/>
                      </a:endParaRPr>
                    </a:p>
                  </a:txBody>
                  <a:tcPr marL="68580" marR="68580" marT="0" marB="0"/>
                </a:tc>
                <a:tc>
                  <a:txBody>
                    <a:bodyPr/>
                    <a:lstStyle/>
                    <a:p>
                      <a:pPr marL="0" marR="0" indent="0" algn="r" defTabSz="914400" rtl="1" eaLnBrk="1" fontAlgn="auto" latinLnBrk="0" hangingPunct="1">
                        <a:lnSpc>
                          <a:spcPct val="115000"/>
                        </a:lnSpc>
                        <a:spcBef>
                          <a:spcPts val="0"/>
                        </a:spcBef>
                        <a:spcAft>
                          <a:spcPts val="1000"/>
                        </a:spcAft>
                        <a:buClrTx/>
                        <a:buSzTx/>
                        <a:buFontTx/>
                        <a:buNone/>
                        <a:tabLst/>
                        <a:defRPr/>
                      </a:pPr>
                      <a:r>
                        <a:rPr lang="ar-SA" sz="2000" dirty="0" smtClean="0">
                          <a:latin typeface="+mn-lt"/>
                          <a:ea typeface="Calibri"/>
                          <a:cs typeface="_PDMS_Saleem_QuranFont"/>
                        </a:rPr>
                        <a:t>وَلَا يَـٔـُوْدُهٗ حِفْظُ</a:t>
                      </a:r>
                      <a:r>
                        <a:rPr lang="ar-SA" sz="2000" dirty="0" smtClean="0">
                          <a:solidFill>
                            <a:srgbClr val="FF0000"/>
                          </a:solidFill>
                          <a:latin typeface="+mn-lt"/>
                          <a:ea typeface="Calibri"/>
                          <a:cs typeface="_PDMS_Saleem_QuranFont"/>
                        </a:rPr>
                        <a:t>هُمَا</a:t>
                      </a:r>
                      <a:endParaRPr lang="en-US" sz="2000" dirty="0" smtClean="0">
                        <a:latin typeface="+mn-lt"/>
                        <a:ea typeface="Calibri"/>
                        <a:cs typeface="Arial"/>
                      </a:endParaRPr>
                    </a:p>
                    <a:p>
                      <a:pPr marL="0" marR="0" algn="r" rtl="1">
                        <a:lnSpc>
                          <a:spcPct val="115000"/>
                        </a:lnSpc>
                        <a:spcBef>
                          <a:spcPts val="0"/>
                        </a:spcBef>
                        <a:spcAft>
                          <a:spcPts val="1000"/>
                        </a:spcAft>
                      </a:pPr>
                      <a:endParaRPr lang="en-US" sz="2000" dirty="0">
                        <a:latin typeface="Calibri"/>
                        <a:ea typeface="Calibri"/>
                        <a:cs typeface="Arial"/>
                      </a:endParaRPr>
                    </a:p>
                  </a:txBody>
                  <a:tcPr marL="68580" marR="68580" marT="0" marB="0"/>
                </a:tc>
              </a:tr>
              <a:tr h="599978">
                <a:tc vMerge="1">
                  <a:txBody>
                    <a:bodyPr/>
                    <a:lstStyle/>
                    <a:p>
                      <a:endParaRPr lang="en-US"/>
                    </a:p>
                  </a:txBody>
                  <a:tcPr/>
                </a:tc>
                <a:tc vMerge="1">
                  <a:txBody>
                    <a:bodyPr/>
                    <a:lstStyle/>
                    <a:p>
                      <a:endParaRPr lang="en-US"/>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a:latin typeface="Calibri"/>
                          <a:ea typeface="Calibri"/>
                          <a:cs typeface="Arial"/>
                        </a:rPr>
                        <a:t>Their           </a:t>
                      </a:r>
                      <a:r>
                        <a:rPr lang="ur-PK" sz="2000" dirty="0" smtClean="0">
                          <a:latin typeface="Calibri"/>
                          <a:ea typeface="Calibri"/>
                          <a:cs typeface="Al Qalam Quran"/>
                        </a:rPr>
                        <a:t>ھُنَّ</a:t>
                      </a:r>
                      <a:endParaRPr lang="en-US" sz="2000" dirty="0">
                        <a:latin typeface="Calibri"/>
                        <a:ea typeface="Calibri"/>
                        <a:cs typeface="Arial"/>
                      </a:endParaRPr>
                    </a:p>
                  </a:txBody>
                  <a:tcPr marL="68580" marR="68580" marT="0" marB="0"/>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lang="ar-SA" sz="2000" dirty="0" smtClean="0">
                          <a:latin typeface="Verdana"/>
                          <a:ea typeface="Calibri"/>
                          <a:cs typeface="+mn-cs"/>
                        </a:rPr>
                        <a:t>[2:232] </a:t>
                      </a:r>
                      <a:r>
                        <a:rPr lang="ar-SA" sz="2000" dirty="0" smtClean="0">
                          <a:latin typeface="+mn-lt"/>
                          <a:ea typeface="Calibri"/>
                          <a:cs typeface="_PDMS_Saleem_QuranFont"/>
                        </a:rPr>
                        <a:t>وَاِذَا طَلَّقْتُمُ النِّسَآءَ فَبَلَغْنَ اَجَلَ</a:t>
                      </a:r>
                      <a:r>
                        <a:rPr lang="ar-SA" sz="2000" dirty="0" smtClean="0">
                          <a:solidFill>
                            <a:srgbClr val="FF0000"/>
                          </a:solidFill>
                          <a:latin typeface="+mn-lt"/>
                          <a:ea typeface="Calibri"/>
                          <a:cs typeface="_PDMS_Saleem_QuranFont"/>
                        </a:rPr>
                        <a:t>هُنَّ</a:t>
                      </a:r>
                      <a:endParaRPr lang="en-US" sz="2000" dirty="0" smtClean="0">
                        <a:latin typeface="+mn-lt"/>
                        <a:ea typeface="Calibri"/>
                        <a:cs typeface="Arial"/>
                      </a:endParaRP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itle 1"/>
          <p:cNvSpPr txBox="1">
            <a:spLocks/>
          </p:cNvSpPr>
          <p:nvPr/>
        </p:nvSpPr>
        <p:spPr>
          <a:xfrm>
            <a:off x="457200" y="274638"/>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400" b="0" i="0" u="none" strike="noStrike" kern="1200" cap="none" spc="0" normalizeH="0" baseline="0" noProof="0" smtClean="0">
                <a:ln>
                  <a:noFill/>
                </a:ln>
                <a:solidFill>
                  <a:schemeClr val="tx1"/>
                </a:solidFill>
                <a:effectLst/>
                <a:uLnTx/>
                <a:uFillTx/>
                <a:latin typeface="+mj-lt"/>
                <a:ea typeface="+mj-ea"/>
                <a:cs typeface="+mj-cs"/>
              </a:rPr>
              <a:t>ATTACHED PRONOUNS </a:t>
            </a:r>
            <a:r>
              <a:rPr kumimoji="0" lang="ur-PK" sz="4400" b="0" i="0" u="none" strike="noStrike" kern="1200" cap="none" spc="0" normalizeH="0" baseline="0" noProof="0" smtClean="0">
                <a:ln>
                  <a:noFill/>
                </a:ln>
                <a:solidFill>
                  <a:schemeClr val="tx1"/>
                </a:solidFill>
                <a:effectLst/>
                <a:uLnTx/>
                <a:uFillTx/>
                <a:latin typeface="Al_Mushaf" pitchFamily="2" charset="-78"/>
                <a:ea typeface="+mj-ea"/>
                <a:cs typeface="Al_Mushaf" pitchFamily="2" charset="-78"/>
              </a:rPr>
              <a:t>ضمیر متصل</a:t>
            </a:r>
            <a:endParaRPr kumimoji="0" lang="en-US" sz="4400" b="0" i="0" u="none" strike="noStrike" kern="1200" cap="none" spc="0" normalizeH="0" baseline="0" noProof="0" dirty="0" smtClean="0">
              <a:ln>
                <a:noFill/>
              </a:ln>
              <a:solidFill>
                <a:schemeClr val="tx1"/>
              </a:solidFill>
              <a:effectLst/>
              <a:uLnTx/>
              <a:uFillTx/>
              <a:latin typeface="Al_Mushaf" pitchFamily="2" charset="-78"/>
              <a:ea typeface="+mj-ea"/>
              <a:cs typeface="Al_Mushaf" pitchFamily="2" charset="-78"/>
            </a:endParaRPr>
          </a:p>
        </p:txBody>
      </p:sp>
      <p:graphicFrame>
        <p:nvGraphicFramePr>
          <p:cNvPr id="10" name="Content Placeholder 3"/>
          <p:cNvGraphicFramePr>
            <a:graphicFrameLocks/>
          </p:cNvGraphicFramePr>
          <p:nvPr/>
        </p:nvGraphicFramePr>
        <p:xfrm>
          <a:off x="428596" y="1571612"/>
          <a:ext cx="8229600" cy="4429152"/>
        </p:xfrm>
        <a:graphic>
          <a:graphicData uri="http://schemas.openxmlformats.org/drawingml/2006/table">
            <a:tbl>
              <a:tblPr firstRow="1" bandRow="1">
                <a:tableStyleId>{5C22544A-7EE6-4342-B048-85BDC9FD1C3A}</a:tableStyleId>
              </a:tblPr>
              <a:tblGrid>
                <a:gridCol w="857256"/>
                <a:gridCol w="928694"/>
                <a:gridCol w="500066"/>
                <a:gridCol w="1428760"/>
                <a:gridCol w="4514824"/>
              </a:tblGrid>
              <a:tr h="599978">
                <a:tc>
                  <a:txBody>
                    <a:bodyPr/>
                    <a:lstStyle/>
                    <a:p>
                      <a:r>
                        <a:rPr lang="en-CA" dirty="0" smtClean="0"/>
                        <a:t>Person</a:t>
                      </a:r>
                      <a:endParaRPr lang="en-US" dirty="0"/>
                    </a:p>
                  </a:txBody>
                  <a:tcPr/>
                </a:tc>
                <a:tc>
                  <a:txBody>
                    <a:bodyPr/>
                    <a:lstStyle/>
                    <a:p>
                      <a:r>
                        <a:rPr lang="en-CA" dirty="0" smtClean="0"/>
                        <a:t>Gender</a:t>
                      </a:r>
                      <a:endParaRPr lang="en-US" dirty="0"/>
                    </a:p>
                  </a:txBody>
                  <a:tcPr/>
                </a:tc>
                <a:tc>
                  <a:txBody>
                    <a:bodyPr/>
                    <a:lstStyle/>
                    <a:p>
                      <a:r>
                        <a:rPr lang="en-CA" dirty="0" smtClean="0"/>
                        <a:t>No</a:t>
                      </a:r>
                      <a:endParaRPr lang="en-US" dirty="0"/>
                    </a:p>
                  </a:txBody>
                  <a:tcPr/>
                </a:tc>
                <a:tc>
                  <a:txBody>
                    <a:bodyPr/>
                    <a:lstStyle/>
                    <a:p>
                      <a:r>
                        <a:rPr lang="en-CA" dirty="0" smtClean="0"/>
                        <a:t>Pronoun</a:t>
                      </a:r>
                      <a:endParaRPr lang="en-US" dirty="0"/>
                    </a:p>
                  </a:txBody>
                  <a:tcPr/>
                </a:tc>
                <a:tc>
                  <a:txBody>
                    <a:bodyPr/>
                    <a:lstStyle/>
                    <a:p>
                      <a:r>
                        <a:rPr lang="en-CA" dirty="0" smtClean="0"/>
                        <a:t>Example</a:t>
                      </a:r>
                      <a:endParaRPr lang="en-US" dirty="0"/>
                    </a:p>
                  </a:txBody>
                  <a:tcPr/>
                </a:tc>
              </a:tr>
              <a:tr h="599978">
                <a:tc rowSpan="6">
                  <a:txBody>
                    <a:bodyPr/>
                    <a:lstStyle/>
                    <a:p>
                      <a:endParaRPr lang="en-CA" sz="2000" dirty="0" smtClean="0"/>
                    </a:p>
                    <a:p>
                      <a:endParaRPr lang="en-CA" sz="2000" dirty="0" smtClean="0"/>
                    </a:p>
                    <a:p>
                      <a:endParaRPr lang="en-CA" sz="2000" dirty="0" smtClean="0"/>
                    </a:p>
                    <a:p>
                      <a:r>
                        <a:rPr lang="en-CA" sz="2000" dirty="0" smtClean="0"/>
                        <a:t>2nd</a:t>
                      </a:r>
                      <a:endParaRPr lang="en-US" sz="2000" dirty="0"/>
                    </a:p>
                  </a:txBody>
                  <a:tcPr/>
                </a:tc>
                <a:tc rowSpan="3">
                  <a:txBody>
                    <a:bodyPr/>
                    <a:lstStyle/>
                    <a:p>
                      <a:endParaRPr lang="en-CA" sz="2000" dirty="0" smtClean="0"/>
                    </a:p>
                    <a:p>
                      <a:r>
                        <a:rPr lang="en-CA" sz="2000" dirty="0" smtClean="0"/>
                        <a:t>M</a:t>
                      </a:r>
                      <a:endParaRPr lang="en-US" sz="2000" dirty="0"/>
                    </a:p>
                  </a:txBody>
                  <a:tcPr/>
                </a:tc>
                <a:tc>
                  <a:txBody>
                    <a:bodyPr/>
                    <a:lstStyle/>
                    <a:p>
                      <a:endParaRPr lang="en-US" sz="2000" dirty="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Your      </a:t>
                      </a:r>
                      <a:r>
                        <a:rPr lang="ur-PK" sz="2000" baseline="0" dirty="0" smtClean="0">
                          <a:latin typeface="Calibri"/>
                          <a:ea typeface="Calibri"/>
                          <a:cs typeface="Arial"/>
                        </a:rPr>
                        <a:t> </a:t>
                      </a:r>
                      <a:r>
                        <a:rPr lang="en-CA" sz="2000" dirty="0" smtClean="0">
                          <a:latin typeface="Calibri"/>
                          <a:ea typeface="Calibri"/>
                          <a:cs typeface="Arial"/>
                        </a:rPr>
                        <a:t>     </a:t>
                      </a:r>
                      <a:r>
                        <a:rPr lang="ur-PK" sz="2000" dirty="0" smtClean="0">
                          <a:latin typeface="Al_Mushaf" pitchFamily="2" charset="-78"/>
                          <a:ea typeface="Calibri"/>
                          <a:cs typeface="Al_Mushaf" pitchFamily="2" charset="-78"/>
                        </a:rPr>
                        <a:t>کَ</a:t>
                      </a:r>
                      <a:endParaRPr lang="en-US" sz="2000" dirty="0">
                        <a:latin typeface="Al_Mushaf" pitchFamily="2" charset="-78"/>
                        <a:ea typeface="Calibri"/>
                        <a:cs typeface="Al_Mushaf" pitchFamily="2" charset="-78"/>
                      </a:endParaRPr>
                    </a:p>
                  </a:txBody>
                  <a:tcPr marL="68580" marR="68580" marT="0" marB="0"/>
                </a:tc>
                <a:tc>
                  <a:txBody>
                    <a:bodyPr/>
                    <a:lstStyle/>
                    <a:p>
                      <a:pPr marL="0" marR="0" algn="r" rtl="1">
                        <a:lnSpc>
                          <a:spcPct val="115000"/>
                        </a:lnSpc>
                        <a:spcBef>
                          <a:spcPts val="0"/>
                        </a:spcBef>
                        <a:spcAft>
                          <a:spcPts val="1000"/>
                        </a:spcAft>
                      </a:pPr>
                      <a:r>
                        <a:rPr lang="ar-SA" sz="1100" dirty="0">
                          <a:latin typeface="Verdana"/>
                          <a:ea typeface="Calibri"/>
                          <a:cs typeface="Arial"/>
                        </a:rPr>
                        <a:t>[9:103]</a:t>
                      </a:r>
                      <a:r>
                        <a:rPr lang="ar-SA" sz="1800" dirty="0">
                          <a:latin typeface="Verdana"/>
                          <a:ea typeface="Calibri"/>
                          <a:cs typeface="Arial"/>
                        </a:rPr>
                        <a:t> </a:t>
                      </a:r>
                      <a:r>
                        <a:rPr lang="ar-SA" sz="1800" dirty="0">
                          <a:latin typeface="Calibri"/>
                          <a:ea typeface="Calibri"/>
                          <a:cs typeface="_PDMS_Saleem_QuranFont"/>
                        </a:rPr>
                        <a:t>‌ؕ اِنَّ صَلٰوتَ</a:t>
                      </a:r>
                      <a:r>
                        <a:rPr lang="ar-SA" sz="1800" dirty="0">
                          <a:solidFill>
                            <a:srgbClr val="FF0000"/>
                          </a:solidFill>
                          <a:latin typeface="Calibri"/>
                          <a:ea typeface="Calibri"/>
                          <a:cs typeface="_PDMS_Saleem_QuranFont"/>
                        </a:rPr>
                        <a:t>كَ </a:t>
                      </a:r>
                      <a:r>
                        <a:rPr lang="ar-SA" sz="1800" dirty="0">
                          <a:latin typeface="Calibri"/>
                          <a:ea typeface="Calibri"/>
                          <a:cs typeface="_PDMS_Saleem_QuranFont"/>
                        </a:rPr>
                        <a:t>سَكَنٌ لَّهُمْ‌ؕ ‏</a:t>
                      </a:r>
                      <a:endParaRPr lang="en-US" sz="1100" dirty="0">
                        <a:latin typeface="Calibri"/>
                        <a:ea typeface="Calibri"/>
                        <a:cs typeface="Arial"/>
                      </a:endParaRPr>
                    </a:p>
                  </a:txBody>
                  <a:tcPr marL="68580" marR="68580" marT="0" marB="0"/>
                </a:tc>
              </a:tr>
              <a:tr h="599978">
                <a:tc vMerge="1">
                  <a:txBody>
                    <a:bodyPr/>
                    <a:lstStyle/>
                    <a:p>
                      <a:endParaRPr lang="en-US" dirty="0"/>
                    </a:p>
                  </a:txBody>
                  <a:tcPr/>
                </a:tc>
                <a:tc vMerge="1">
                  <a:txBody>
                    <a:bodyPr/>
                    <a:lstStyle/>
                    <a:p>
                      <a:endParaRPr lang="en-US"/>
                    </a:p>
                  </a:txBody>
                  <a:tcPr/>
                </a:tc>
                <a:tc>
                  <a:txBody>
                    <a:bodyPr/>
                    <a:lstStyle/>
                    <a:p>
                      <a:endParaRPr lang="en-US" sz="2000" dirty="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your </a:t>
                      </a:r>
                      <a:r>
                        <a:rPr lang="en-CA" sz="2000" dirty="0">
                          <a:latin typeface="Calibri"/>
                          <a:ea typeface="Calibri"/>
                          <a:cs typeface="Arial"/>
                        </a:rPr>
                        <a:t>(2)    </a:t>
                      </a:r>
                      <a:r>
                        <a:rPr lang="ur-PK" sz="2000" dirty="0" smtClean="0">
                          <a:latin typeface="Calibri"/>
                          <a:ea typeface="Calibri"/>
                          <a:cs typeface="Al Qalam Quran"/>
                        </a:rPr>
                        <a:t> </a:t>
                      </a:r>
                      <a:r>
                        <a:rPr lang="ur-PK" sz="2000" dirty="0" smtClean="0">
                          <a:latin typeface="Al_Mushaf" pitchFamily="2" charset="-78"/>
                          <a:ea typeface="Calibri"/>
                          <a:cs typeface="Al_Mushaf" pitchFamily="2" charset="-78"/>
                        </a:rPr>
                        <a:t>کُمَا</a:t>
                      </a:r>
                      <a:r>
                        <a:rPr lang="en-CA" sz="2000" dirty="0" smtClean="0">
                          <a:latin typeface="Al_Mushaf" pitchFamily="2" charset="-78"/>
                          <a:ea typeface="Calibri"/>
                          <a:cs typeface="Al_Mushaf" pitchFamily="2" charset="-78"/>
                        </a:rPr>
                        <a:t>  </a:t>
                      </a:r>
                      <a:endParaRPr lang="en-US" sz="2000" dirty="0">
                        <a:latin typeface="Al_Mushaf" pitchFamily="2" charset="-78"/>
                        <a:ea typeface="Calibri"/>
                        <a:cs typeface="Al_Mushaf" pitchFamily="2" charset="-78"/>
                      </a:endParaRPr>
                    </a:p>
                  </a:txBody>
                  <a:tcPr marL="68580" marR="68580" marT="0" marB="0"/>
                </a:tc>
                <a:tc>
                  <a:txBody>
                    <a:bodyPr/>
                    <a:lstStyle/>
                    <a:p>
                      <a:pPr marL="0" marR="0" algn="r" rtl="1">
                        <a:lnSpc>
                          <a:spcPct val="115000"/>
                        </a:lnSpc>
                        <a:spcBef>
                          <a:spcPts val="0"/>
                        </a:spcBef>
                        <a:spcAft>
                          <a:spcPts val="1000"/>
                        </a:spcAft>
                      </a:pPr>
                      <a:r>
                        <a:rPr lang="ar-SA" sz="1800" dirty="0">
                          <a:latin typeface="Calibri"/>
                          <a:ea typeface="Calibri"/>
                          <a:cs typeface="Al_Mushaf"/>
                        </a:rPr>
                        <a:t>[55:41] فَبِاَىِّ اٰلَاۤءِ </a:t>
                      </a:r>
                      <a:r>
                        <a:rPr lang="ar-SA" sz="1800" dirty="0">
                          <a:solidFill>
                            <a:srgbClr val="FF0000"/>
                          </a:solidFill>
                          <a:latin typeface="Calibri"/>
                          <a:ea typeface="Calibri"/>
                          <a:cs typeface="Al_Mushaf"/>
                        </a:rPr>
                        <a:t>رَبِّكُمَا </a:t>
                      </a:r>
                      <a:r>
                        <a:rPr lang="ar-SA" sz="1800" dirty="0">
                          <a:latin typeface="Calibri"/>
                          <a:ea typeface="Calibri"/>
                          <a:cs typeface="Al_Mushaf"/>
                        </a:rPr>
                        <a:t>تُكَذِّبٰنِ‏</a:t>
                      </a:r>
                      <a:r>
                        <a:rPr lang="ar-SA" sz="1800" dirty="0">
                          <a:latin typeface="Al_Mushaf"/>
                          <a:ea typeface="Calibri"/>
                          <a:cs typeface="_PDMS_Saleem_QuranFont"/>
                        </a:rPr>
                        <a:t>﻿﻿</a:t>
                      </a:r>
                      <a:endParaRPr lang="en-US" sz="1100" dirty="0">
                        <a:latin typeface="Calibri"/>
                        <a:ea typeface="Calibri"/>
                        <a:cs typeface="Arial"/>
                      </a:endParaRPr>
                    </a:p>
                  </a:txBody>
                  <a:tcPr marL="68580" marR="68580" marT="0" marB="0"/>
                </a:tc>
              </a:tr>
              <a:tr h="599978">
                <a:tc vMerge="1">
                  <a:txBody>
                    <a:bodyPr/>
                    <a:lstStyle/>
                    <a:p>
                      <a:endParaRPr lang="en-US"/>
                    </a:p>
                  </a:txBody>
                  <a:tcPr/>
                </a:tc>
                <a:tc vMerge="1">
                  <a:txBody>
                    <a:bodyPr/>
                    <a:lstStyle/>
                    <a:p>
                      <a:endParaRPr lang="en-US"/>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your     </a:t>
                      </a:r>
                      <a:r>
                        <a:rPr lang="ur-PK" sz="2000" dirty="0" smtClean="0">
                          <a:latin typeface="Calibri"/>
                          <a:ea typeface="Calibri"/>
                          <a:cs typeface="Arial"/>
                        </a:rPr>
                        <a:t>  </a:t>
                      </a:r>
                      <a:r>
                        <a:rPr lang="en-CA" sz="2000" dirty="0" smtClean="0">
                          <a:latin typeface="Calibri"/>
                          <a:ea typeface="Calibri"/>
                          <a:cs typeface="Arial"/>
                        </a:rPr>
                        <a:t>    </a:t>
                      </a:r>
                      <a:r>
                        <a:rPr lang="ur-PK" sz="2000" dirty="0" smtClean="0">
                          <a:latin typeface="Al_Mushaf" pitchFamily="2" charset="-78"/>
                          <a:ea typeface="Calibri"/>
                          <a:cs typeface="Al_Mushaf" pitchFamily="2" charset="-78"/>
                        </a:rPr>
                        <a:t>کُمْ</a:t>
                      </a:r>
                      <a:r>
                        <a:rPr lang="en-CA" sz="2000" dirty="0" smtClean="0">
                          <a:latin typeface="Al Qalam Quran"/>
                          <a:ea typeface="Calibri"/>
                          <a:cs typeface="Arial"/>
                        </a:rPr>
                        <a:t>  </a:t>
                      </a:r>
                      <a:endParaRPr lang="en-US" sz="2000" dirty="0">
                        <a:latin typeface="Calibri"/>
                        <a:ea typeface="Calibri"/>
                        <a:cs typeface="Arial"/>
                      </a:endParaRPr>
                    </a:p>
                  </a:txBody>
                  <a:tcPr marL="68580" marR="68580" marT="0" marB="0"/>
                </a:tc>
                <a:tc>
                  <a:txBody>
                    <a:bodyPr/>
                    <a:lstStyle/>
                    <a:p>
                      <a:pPr marL="0" marR="0" algn="r" rtl="1">
                        <a:lnSpc>
                          <a:spcPct val="115000"/>
                        </a:lnSpc>
                        <a:spcBef>
                          <a:spcPts val="0"/>
                        </a:spcBef>
                        <a:spcAft>
                          <a:spcPts val="1000"/>
                        </a:spcAft>
                      </a:pPr>
                      <a:r>
                        <a:rPr lang="ar-SA" sz="1100" dirty="0">
                          <a:latin typeface="Calibri"/>
                          <a:ea typeface="Calibri"/>
                          <a:cs typeface="Arial"/>
                        </a:rPr>
                        <a:t>[2:201]</a:t>
                      </a:r>
                      <a:r>
                        <a:rPr lang="ar-SA" sz="1800" dirty="0">
                          <a:latin typeface="Calibri"/>
                          <a:ea typeface="Calibri"/>
                          <a:cs typeface="Arial"/>
                        </a:rPr>
                        <a:t> </a:t>
                      </a:r>
                      <a:r>
                        <a:rPr lang="ar-SA" sz="1800" dirty="0">
                          <a:latin typeface="Calibri"/>
                          <a:ea typeface="Calibri"/>
                          <a:cs typeface="_PDMS_Saleem_QuranFont"/>
                        </a:rPr>
                        <a:t>فَاِذَا قَضَيْتُمْ</a:t>
                      </a:r>
                      <a:r>
                        <a:rPr lang="ar-SA" sz="1800" dirty="0">
                          <a:solidFill>
                            <a:srgbClr val="FF0000"/>
                          </a:solidFill>
                          <a:latin typeface="Calibri"/>
                          <a:ea typeface="Calibri"/>
                          <a:cs typeface="_PDMS_Saleem_QuranFont"/>
                        </a:rPr>
                        <a:t> </a:t>
                      </a:r>
                      <a:r>
                        <a:rPr lang="ar-SA" sz="1800" dirty="0">
                          <a:latin typeface="Calibri"/>
                          <a:ea typeface="Calibri"/>
                          <a:cs typeface="_PDMS_Saleem_QuranFont"/>
                        </a:rPr>
                        <a:t>مَّنَاسِكَ</a:t>
                      </a:r>
                      <a:r>
                        <a:rPr lang="ar-SA" sz="1800" dirty="0">
                          <a:solidFill>
                            <a:srgbClr val="FF0000"/>
                          </a:solidFill>
                          <a:latin typeface="Calibri"/>
                          <a:ea typeface="Calibri"/>
                          <a:cs typeface="_PDMS_Saleem_QuranFont"/>
                        </a:rPr>
                        <a:t>کُمْ</a:t>
                      </a:r>
                      <a:r>
                        <a:rPr lang="ar-SA" sz="1800" dirty="0">
                          <a:latin typeface="Calibri"/>
                          <a:ea typeface="Calibri"/>
                          <a:cs typeface="_PDMS_Saleem_QuranFont"/>
                        </a:rPr>
                        <a:t> فَاذْکُرُوْا اللّٰهَ كَذِكْرِكُمْ اٰبَآءَ</a:t>
                      </a:r>
                      <a:r>
                        <a:rPr lang="ar-SA" sz="1800" dirty="0">
                          <a:solidFill>
                            <a:srgbClr val="FF0000"/>
                          </a:solidFill>
                          <a:latin typeface="Calibri"/>
                          <a:ea typeface="Calibri"/>
                          <a:cs typeface="_PDMS_Saleem_QuranFont"/>
                        </a:rPr>
                        <a:t>کُمْ</a:t>
                      </a:r>
                      <a:r>
                        <a:rPr lang="ar-SA" sz="1800" dirty="0">
                          <a:latin typeface="Calibri"/>
                          <a:ea typeface="Calibri"/>
                          <a:cs typeface="_PDMS_Saleem_QuranFont"/>
                        </a:rPr>
                        <a:t> </a:t>
                      </a:r>
                      <a:endParaRPr lang="en-US" sz="1100" dirty="0">
                        <a:latin typeface="Calibri"/>
                        <a:ea typeface="Calibri"/>
                        <a:cs typeface="Arial"/>
                      </a:endParaRPr>
                    </a:p>
                  </a:txBody>
                  <a:tcPr marL="68580" marR="68580" marT="0" marB="0"/>
                </a:tc>
              </a:tr>
              <a:tr h="599978">
                <a:tc vMerge="1">
                  <a:txBody>
                    <a:bodyPr/>
                    <a:lstStyle/>
                    <a:p>
                      <a:endParaRPr lang="en-US"/>
                    </a:p>
                  </a:txBody>
                  <a:tcPr/>
                </a:tc>
                <a:tc rowSpan="3">
                  <a:txBody>
                    <a:bodyPr/>
                    <a:lstStyle/>
                    <a:p>
                      <a:endParaRPr lang="en-CA" sz="2000" dirty="0" smtClean="0"/>
                    </a:p>
                    <a:p>
                      <a:r>
                        <a:rPr lang="en-CA" sz="2000" dirty="0" smtClean="0"/>
                        <a:t>F</a:t>
                      </a:r>
                      <a:endParaRPr lang="en-US" sz="2000" dirty="0"/>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your          </a:t>
                      </a:r>
                      <a:r>
                        <a:rPr lang="ur-PK" sz="2000" dirty="0" smtClean="0">
                          <a:latin typeface="Calibri"/>
                          <a:ea typeface="Calibri"/>
                          <a:cs typeface="Al Qalam Quran"/>
                        </a:rPr>
                        <a:t>ک</a:t>
                      </a:r>
                      <a:r>
                        <a:rPr lang="ur-PK" sz="2000" dirty="0" smtClean="0">
                          <a:latin typeface="Al_Mushaf"/>
                          <a:ea typeface="Calibri"/>
                          <a:cs typeface="Al_Mushaf"/>
                        </a:rPr>
                        <a:t>ِ</a:t>
                      </a:r>
                      <a:endParaRPr lang="en-US" sz="2000" dirty="0">
                        <a:latin typeface="Calibri"/>
                        <a:ea typeface="Calibri"/>
                        <a:cs typeface="Arial"/>
                      </a:endParaRPr>
                    </a:p>
                  </a:txBody>
                  <a:tcPr marL="68580" marR="68580" marT="0" marB="0"/>
                </a:tc>
                <a:tc>
                  <a:txBody>
                    <a:bodyPr/>
                    <a:lstStyle/>
                    <a:p>
                      <a:pPr marL="0" marR="0" algn="r" rtl="1">
                        <a:lnSpc>
                          <a:spcPct val="115000"/>
                        </a:lnSpc>
                        <a:spcBef>
                          <a:spcPts val="0"/>
                        </a:spcBef>
                        <a:spcAft>
                          <a:spcPts val="1000"/>
                        </a:spcAft>
                      </a:pPr>
                      <a:r>
                        <a:rPr lang="ar-SA" sz="1100" dirty="0">
                          <a:latin typeface="Calibri"/>
                          <a:ea typeface="Calibri"/>
                          <a:cs typeface="Arial"/>
                        </a:rPr>
                        <a:t>[3:44]</a:t>
                      </a:r>
                      <a:r>
                        <a:rPr lang="ar-SA" sz="1800" dirty="0">
                          <a:latin typeface="Calibri"/>
                          <a:ea typeface="Calibri"/>
                          <a:cs typeface="Arial"/>
                        </a:rPr>
                        <a:t> </a:t>
                      </a:r>
                      <a:r>
                        <a:rPr lang="ar-SA" sz="1800" dirty="0">
                          <a:latin typeface="Calibri"/>
                          <a:ea typeface="Calibri"/>
                          <a:cs typeface="_PDMS_Saleem_QuranFont"/>
                        </a:rPr>
                        <a:t>يٰمَرْيَمُ اقْنُتِىْ لِرَبِّ</a:t>
                      </a:r>
                      <a:r>
                        <a:rPr lang="ar-SA" sz="1800" dirty="0">
                          <a:solidFill>
                            <a:srgbClr val="FF0000"/>
                          </a:solidFill>
                          <a:latin typeface="Calibri"/>
                          <a:ea typeface="Calibri"/>
                          <a:cs typeface="_PDMS_Saleem_QuranFont"/>
                        </a:rPr>
                        <a:t>كِ</a:t>
                      </a:r>
                      <a:endParaRPr lang="en-US" sz="1100" dirty="0">
                        <a:latin typeface="Calibri"/>
                        <a:ea typeface="Calibri"/>
                        <a:cs typeface="Arial"/>
                      </a:endParaRPr>
                    </a:p>
                  </a:txBody>
                  <a:tcPr marL="68580" marR="68580" marT="0" marB="0"/>
                </a:tc>
              </a:tr>
              <a:tr h="829284">
                <a:tc vMerge="1">
                  <a:txBody>
                    <a:bodyPr/>
                    <a:lstStyle/>
                    <a:p>
                      <a:endParaRPr lang="en-US"/>
                    </a:p>
                  </a:txBody>
                  <a:tcPr/>
                </a:tc>
                <a:tc vMerge="1">
                  <a:txBody>
                    <a:bodyPr/>
                    <a:lstStyle/>
                    <a:p>
                      <a:endParaRPr lang="en-US"/>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your </a:t>
                      </a:r>
                      <a:r>
                        <a:rPr lang="en-CA" sz="2000" dirty="0">
                          <a:latin typeface="Calibri"/>
                          <a:ea typeface="Calibri"/>
                          <a:cs typeface="Arial"/>
                        </a:rPr>
                        <a:t>(2</a:t>
                      </a:r>
                      <a:r>
                        <a:rPr lang="en-CA" sz="2000" dirty="0" smtClean="0">
                          <a:latin typeface="Calibri"/>
                          <a:ea typeface="Calibri"/>
                          <a:cs typeface="Arial"/>
                        </a:rPr>
                        <a:t>)</a:t>
                      </a:r>
                      <a:r>
                        <a:rPr lang="ur-PK" sz="2000" dirty="0" smtClean="0">
                          <a:latin typeface="Calibri"/>
                          <a:ea typeface="Calibri"/>
                          <a:cs typeface="Arial"/>
                        </a:rPr>
                        <a:t>  </a:t>
                      </a:r>
                      <a:r>
                        <a:rPr lang="en-CA" sz="2000" dirty="0" smtClean="0">
                          <a:latin typeface="Calibri"/>
                          <a:ea typeface="Calibri"/>
                          <a:cs typeface="Arial"/>
                        </a:rPr>
                        <a:t> </a:t>
                      </a:r>
                      <a:r>
                        <a:rPr lang="ur-PK" sz="2000" dirty="0" smtClean="0">
                          <a:latin typeface="Calibri"/>
                          <a:ea typeface="Calibri"/>
                          <a:cs typeface="Arial"/>
                        </a:rPr>
                        <a:t> </a:t>
                      </a:r>
                      <a:r>
                        <a:rPr lang="ur-PK" sz="2000" dirty="0" smtClean="0">
                          <a:latin typeface="Al_Mushaf" pitchFamily="2" charset="-78"/>
                          <a:ea typeface="Calibri"/>
                          <a:cs typeface="Al_Mushaf" pitchFamily="2" charset="-78"/>
                        </a:rPr>
                        <a:t>کُمَا</a:t>
                      </a:r>
                      <a:r>
                        <a:rPr lang="en-CA" sz="2000" dirty="0" smtClean="0">
                          <a:latin typeface="Al_Mushaf" pitchFamily="2" charset="-78"/>
                          <a:ea typeface="Calibri"/>
                          <a:cs typeface="Al_Mushaf" pitchFamily="2" charset="-78"/>
                        </a:rPr>
                        <a:t> </a:t>
                      </a:r>
                      <a:endParaRPr lang="en-US" sz="2000" dirty="0">
                        <a:latin typeface="Calibri"/>
                        <a:ea typeface="Calibri"/>
                        <a:cs typeface="Arial"/>
                      </a:endParaRPr>
                    </a:p>
                  </a:txBody>
                  <a:tcPr marL="68580" marR="68580" marT="0" marB="0"/>
                </a:tc>
                <a:tc>
                  <a:txBody>
                    <a:bodyPr/>
                    <a:lstStyle/>
                    <a:p>
                      <a:pPr marL="0" marR="0" algn="r" rtl="1">
                        <a:lnSpc>
                          <a:spcPct val="115000"/>
                        </a:lnSpc>
                        <a:spcBef>
                          <a:spcPts val="0"/>
                        </a:spcBef>
                        <a:spcAft>
                          <a:spcPts val="1000"/>
                        </a:spcAft>
                      </a:pPr>
                      <a:r>
                        <a:rPr lang="ar-SA" sz="1800" dirty="0">
                          <a:latin typeface="Calibri"/>
                          <a:ea typeface="Calibri"/>
                          <a:cs typeface="Al_Mushaf"/>
                        </a:rPr>
                        <a:t>[55:41] فَبِاَىِّ اٰلَاۤءِ </a:t>
                      </a:r>
                      <a:r>
                        <a:rPr lang="ar-SA" sz="1800" dirty="0">
                          <a:solidFill>
                            <a:srgbClr val="FF0000"/>
                          </a:solidFill>
                          <a:latin typeface="Calibri"/>
                          <a:ea typeface="Calibri"/>
                          <a:cs typeface="Al_Mushaf"/>
                        </a:rPr>
                        <a:t>رَبِّكُمَا </a:t>
                      </a:r>
                      <a:r>
                        <a:rPr lang="ar-SA" sz="1800" dirty="0">
                          <a:latin typeface="Calibri"/>
                          <a:ea typeface="Calibri"/>
                          <a:cs typeface="Al_Mushaf"/>
                        </a:rPr>
                        <a:t>تُكَذِّبٰنِ‏</a:t>
                      </a:r>
                      <a:r>
                        <a:rPr lang="ar-SA" sz="1800" dirty="0">
                          <a:latin typeface="Calibri"/>
                          <a:ea typeface="Calibri"/>
                          <a:cs typeface="_PDMS_Saleem_QuranFont"/>
                        </a:rPr>
                        <a:t>﻿﻿</a:t>
                      </a:r>
                      <a:endParaRPr lang="en-US" sz="1100" dirty="0">
                        <a:latin typeface="Calibri"/>
                        <a:ea typeface="Calibri"/>
                        <a:cs typeface="Arial"/>
                      </a:endParaRPr>
                    </a:p>
                  </a:txBody>
                  <a:tcPr marL="68580" marR="68580" marT="0" marB="0"/>
                </a:tc>
              </a:tr>
              <a:tr h="599978">
                <a:tc vMerge="1">
                  <a:txBody>
                    <a:bodyPr/>
                    <a:lstStyle/>
                    <a:p>
                      <a:endParaRPr lang="en-US"/>
                    </a:p>
                  </a:txBody>
                  <a:tcPr/>
                </a:tc>
                <a:tc vMerge="1">
                  <a:txBody>
                    <a:bodyPr/>
                    <a:lstStyle/>
                    <a:p>
                      <a:endParaRPr lang="en-US"/>
                    </a:p>
                  </a:txBody>
                  <a:tcPr/>
                </a:tc>
                <a:tc>
                  <a:txBody>
                    <a:bodyPr/>
                    <a:lstStyle/>
                    <a:p>
                      <a:endParaRPr lang="en-US" sz="2000"/>
                    </a:p>
                  </a:txBody>
                  <a:tcPr/>
                </a:tc>
                <a:tc>
                  <a:txBody>
                    <a:bodyPr/>
                    <a:lstStyle/>
                    <a:p>
                      <a:pPr marL="0" marR="0">
                        <a:lnSpc>
                          <a:spcPct val="115000"/>
                        </a:lnSpc>
                        <a:spcBef>
                          <a:spcPts val="0"/>
                        </a:spcBef>
                        <a:spcAft>
                          <a:spcPts val="1000"/>
                        </a:spcAft>
                      </a:pPr>
                      <a:r>
                        <a:rPr lang="en-CA" sz="2000" dirty="0" smtClean="0">
                          <a:latin typeface="Calibri"/>
                          <a:ea typeface="Calibri"/>
                          <a:cs typeface="Arial"/>
                        </a:rPr>
                        <a:t>Your          </a:t>
                      </a:r>
                      <a:r>
                        <a:rPr lang="ur-PK" sz="2000" dirty="0" smtClean="0">
                          <a:latin typeface="Al_Mushaf" pitchFamily="2" charset="-78"/>
                          <a:ea typeface="Calibri"/>
                          <a:cs typeface="Al_Mushaf" pitchFamily="2" charset="-78"/>
                        </a:rPr>
                        <a:t>کُنَّ</a:t>
                      </a:r>
                      <a:endParaRPr lang="en-US" sz="2000" dirty="0">
                        <a:latin typeface="Al_Mushaf" pitchFamily="2" charset="-78"/>
                        <a:ea typeface="Calibri"/>
                        <a:cs typeface="Al_Mushaf" pitchFamily="2" charset="-78"/>
                      </a:endParaRPr>
                    </a:p>
                  </a:txBody>
                  <a:tcPr marL="68580" marR="68580" marT="0" marB="0"/>
                </a:tc>
                <a:tc>
                  <a:txBody>
                    <a:bodyPr/>
                    <a:lstStyle/>
                    <a:p>
                      <a:pPr marL="0" marR="0" algn="r" rtl="1">
                        <a:lnSpc>
                          <a:spcPct val="115000"/>
                        </a:lnSpc>
                        <a:spcBef>
                          <a:spcPts val="0"/>
                        </a:spcBef>
                        <a:spcAft>
                          <a:spcPts val="1000"/>
                        </a:spcAft>
                      </a:pPr>
                      <a:r>
                        <a:rPr lang="ar-SA" sz="1100" dirty="0">
                          <a:latin typeface="Calibri"/>
                          <a:ea typeface="Calibri"/>
                          <a:cs typeface="Arial"/>
                        </a:rPr>
                        <a:t>[33:34]</a:t>
                      </a:r>
                      <a:r>
                        <a:rPr lang="ar-SA" sz="1800" dirty="0">
                          <a:latin typeface="Calibri"/>
                          <a:ea typeface="Calibri"/>
                          <a:cs typeface="Arial"/>
                        </a:rPr>
                        <a:t> </a:t>
                      </a:r>
                      <a:r>
                        <a:rPr lang="ar-SA" sz="1800" dirty="0">
                          <a:latin typeface="Calibri"/>
                          <a:ea typeface="Calibri"/>
                          <a:cs typeface="_PDMS_Saleem_QuranFont"/>
                        </a:rPr>
                        <a:t>وَقَرْنَ فِىْ بُيُوْتِ</a:t>
                      </a:r>
                      <a:r>
                        <a:rPr lang="ar-SA" sz="1800" dirty="0">
                          <a:solidFill>
                            <a:srgbClr val="FF0000"/>
                          </a:solidFill>
                          <a:latin typeface="Calibri"/>
                          <a:ea typeface="Calibri"/>
                          <a:cs typeface="_PDMS_Saleem_QuranFont"/>
                        </a:rPr>
                        <a:t>كُنَّ</a:t>
                      </a:r>
                      <a:endParaRPr lang="en-US" sz="1100" dirty="0">
                        <a:latin typeface="Calibri"/>
                        <a:ea typeface="Calibri"/>
                        <a:cs typeface="Arial"/>
                      </a:endParaRPr>
                    </a:p>
                  </a:txBody>
                  <a:tcPr marL="68580" marR="68580" marT="0" marB="0"/>
                </a:tc>
              </a:tr>
            </a:tbl>
          </a:graphicData>
        </a:graphic>
      </p:graphicFrame>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503</TotalTime>
  <Words>1284</Words>
  <Application>Microsoft Office PowerPoint</Application>
  <PresentationFormat>On-screen Show (4:3)</PresentationFormat>
  <Paragraphs>434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BASIC ARABIC GRAMMER with  QUR`ANIC EXAMPLES</vt:lpstr>
      <vt:lpstr>    PARTS OF SPEECH        کلمہ کی اقسام     </vt:lpstr>
      <vt:lpstr> NOUN/ ADJECTIVE             اِسم </vt:lpstr>
      <vt:lpstr> MASCULINE / FEMININE  مؤنث، مذکر </vt:lpstr>
      <vt:lpstr> NUMBERS  Singular; Dual; Plural        واحد،    تثنیہ،    جمع  </vt:lpstr>
      <vt:lpstr>Demonstrative Pronoun اِسْمُ الْاِشَارَةَ</vt:lpstr>
      <vt:lpstr>Slide 7</vt:lpstr>
      <vt:lpstr>ATTACHED PRONOUNS ضمیر متصل</vt:lpstr>
      <vt:lpstr>Slide 9</vt:lpstr>
      <vt:lpstr>Slide 10</vt:lpstr>
      <vt:lpstr>SEPARATE PRONOUNS      ضمیر منفصل</vt:lpstr>
      <vt:lpstr>SOME WORDS</vt:lpstr>
      <vt:lpstr>PREPOSITIONS حُرُوْفِ جَرّ                    </vt:lpstr>
      <vt:lpstr>PAST VERB  فعل ماضی</vt:lpstr>
      <vt:lpstr>Slide 15</vt:lpstr>
      <vt:lpstr>IMPERATIVE فعل امر</vt:lpstr>
      <vt:lpstr>Slide 17</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PARTS OF SPEECH        کلمہ کی اقسام     </dc:title>
  <dc:creator> </dc:creator>
  <cp:lastModifiedBy> </cp:lastModifiedBy>
  <cp:revision>75</cp:revision>
  <dcterms:created xsi:type="dcterms:W3CDTF">2009-07-23T13:30:54Z</dcterms:created>
  <dcterms:modified xsi:type="dcterms:W3CDTF">2009-07-28T16:57:29Z</dcterms:modified>
</cp:coreProperties>
</file>